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08C2B8C-A18E-4E01-AFFF-CAC509151323}"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346388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08C2B8C-A18E-4E01-AFFF-CAC509151323}"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182746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08C2B8C-A18E-4E01-AFFF-CAC509151323}"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174126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08C2B8C-A18E-4E01-AFFF-CAC509151323}"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355617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08C2B8C-A18E-4E01-AFFF-CAC509151323}"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133188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08C2B8C-A18E-4E01-AFFF-CAC509151323}"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179985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08C2B8C-A18E-4E01-AFFF-CAC509151323}" type="datetimeFigureOut">
              <a:rPr lang="en-US" smtClean="0"/>
              <a:t>5/6/2022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187785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08C2B8C-A18E-4E01-AFFF-CAC509151323}" type="datetimeFigureOut">
              <a:rPr lang="en-US" smtClean="0"/>
              <a:t>5/6/2022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27091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8C2B8C-A18E-4E01-AFFF-CAC509151323}" type="datetimeFigureOut">
              <a:rPr lang="en-US" smtClean="0"/>
              <a:t>5/6/2022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12507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8C2B8C-A18E-4E01-AFFF-CAC509151323}"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408396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8C2B8C-A18E-4E01-AFFF-CAC509151323}"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60D9D6-3565-4DC2-A4B0-9266496B7149}" type="slidenum">
              <a:rPr lang="en-US" smtClean="0"/>
              <a:t>‹#›</a:t>
            </a:fld>
            <a:endParaRPr lang="en-US"/>
          </a:p>
        </p:txBody>
      </p:sp>
    </p:spTree>
    <p:extLst>
      <p:ext uri="{BB962C8B-B14F-4D97-AF65-F5344CB8AC3E}">
        <p14:creationId xmlns:p14="http://schemas.microsoft.com/office/powerpoint/2010/main" val="122004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C2B8C-A18E-4E01-AFFF-CAC509151323}" type="datetimeFigureOut">
              <a:rPr lang="en-US" smtClean="0"/>
              <a:t>5/6/2022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0D9D6-3565-4DC2-A4B0-9266496B7149}" type="slidenum">
              <a:rPr lang="en-US" smtClean="0"/>
              <a:t>‹#›</a:t>
            </a:fld>
            <a:endParaRPr lang="en-US"/>
          </a:p>
        </p:txBody>
      </p:sp>
    </p:spTree>
    <p:extLst>
      <p:ext uri="{BB962C8B-B14F-4D97-AF65-F5344CB8AC3E}">
        <p14:creationId xmlns:p14="http://schemas.microsoft.com/office/powerpoint/2010/main" val="2440386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20689"/>
            <a:ext cx="7772400" cy="2304255"/>
          </a:xfrm>
        </p:spPr>
        <p:txBody>
          <a:bodyPr/>
          <a:lstStyle/>
          <a:p>
            <a:pPr rtl="1"/>
            <a:r>
              <a:rPr lang="ar-IQ" dirty="0" smtClean="0">
                <a:solidFill>
                  <a:srgbClr val="0070C0"/>
                </a:solidFill>
              </a:rPr>
              <a:t>الدرس العملي الثالث </a:t>
            </a:r>
            <a:r>
              <a:rPr lang="ar-IQ" dirty="0" smtClean="0">
                <a:solidFill>
                  <a:srgbClr val="0070C0"/>
                </a:solidFill>
              </a:rPr>
              <a:t/>
            </a:r>
            <a:br>
              <a:rPr lang="ar-IQ" dirty="0" smtClean="0">
                <a:solidFill>
                  <a:srgbClr val="0070C0"/>
                </a:solidFill>
              </a:rPr>
            </a:br>
            <a:r>
              <a:rPr lang="ar-IQ" dirty="0" smtClean="0">
                <a:solidFill>
                  <a:srgbClr val="0070C0"/>
                </a:solidFill>
              </a:rPr>
              <a:t>د. </a:t>
            </a:r>
            <a:r>
              <a:rPr lang="ar-IQ" dirty="0" err="1" smtClean="0">
                <a:solidFill>
                  <a:srgbClr val="0070C0"/>
                </a:solidFill>
              </a:rPr>
              <a:t>عبدالكاظم</a:t>
            </a:r>
            <a:r>
              <a:rPr lang="ar-IQ" dirty="0" smtClean="0">
                <a:solidFill>
                  <a:srgbClr val="0070C0"/>
                </a:solidFill>
              </a:rPr>
              <a:t> ناصر صالح</a:t>
            </a:r>
            <a:endParaRPr lang="en-US" dirty="0">
              <a:solidFill>
                <a:srgbClr val="0070C0"/>
              </a:solidFill>
            </a:endParaRPr>
          </a:p>
        </p:txBody>
      </p:sp>
      <p:sp>
        <p:nvSpPr>
          <p:cNvPr id="3" name="عنوان فرعي 2"/>
          <p:cNvSpPr>
            <a:spLocks noGrp="1"/>
          </p:cNvSpPr>
          <p:nvPr>
            <p:ph type="subTitle" idx="1"/>
          </p:nvPr>
        </p:nvSpPr>
        <p:spPr>
          <a:xfrm>
            <a:off x="1371600" y="2708920"/>
            <a:ext cx="6400800" cy="2929880"/>
          </a:xfrm>
        </p:spPr>
        <p:txBody>
          <a:bodyPr/>
          <a:lstStyle/>
          <a:p>
            <a:pPr rtl="1"/>
            <a:r>
              <a:rPr lang="ar-IQ" sz="4400" dirty="0" smtClean="0">
                <a:solidFill>
                  <a:srgbClr val="FF0000"/>
                </a:solidFill>
              </a:rPr>
              <a:t>عنوان المحاضرة </a:t>
            </a:r>
            <a:endParaRPr lang="ar-IQ" sz="4400" dirty="0" smtClean="0">
              <a:solidFill>
                <a:srgbClr val="FF0000"/>
              </a:solidFill>
            </a:endParaRPr>
          </a:p>
          <a:p>
            <a:pPr rtl="1"/>
            <a:r>
              <a:rPr lang="ar-IQ" sz="4400" dirty="0" smtClean="0">
                <a:solidFill>
                  <a:srgbClr val="FF0000"/>
                </a:solidFill>
              </a:rPr>
              <a:t>الأوساط المستعملة في نمو وتكاثر النبات </a:t>
            </a:r>
            <a:endParaRPr lang="en-US" sz="4400" dirty="0">
              <a:solidFill>
                <a:srgbClr val="FF0000"/>
              </a:solidFill>
            </a:endParaRPr>
          </a:p>
        </p:txBody>
      </p:sp>
      <p:pic>
        <p:nvPicPr>
          <p:cNvPr id="1026" name="Picture 2" descr="C:\Users\alMasar\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169168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Masar\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3" y="404664"/>
            <a:ext cx="172819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41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fontScale="90000"/>
          </a:bodyPr>
          <a:lstStyle/>
          <a:p>
            <a:pPr algn="r" rtl="1"/>
            <a:r>
              <a:rPr lang="ar-IQ" dirty="0">
                <a:solidFill>
                  <a:srgbClr val="FF0000"/>
                </a:solidFill>
              </a:rPr>
              <a:t>اختبار حيوية </a:t>
            </a:r>
            <a:r>
              <a:rPr lang="ar-IQ" dirty="0" smtClean="0">
                <a:solidFill>
                  <a:srgbClr val="FF0000"/>
                </a:solidFill>
              </a:rPr>
              <a:t>البذور: </a:t>
            </a:r>
            <a:r>
              <a:rPr lang="en-US" dirty="0"/>
              <a:t/>
            </a:r>
            <a:br>
              <a:rPr lang="en-US" dirty="0"/>
            </a:br>
            <a:r>
              <a:rPr lang="ar-IQ" dirty="0"/>
              <a:t>يتم بعدة طرق:</a:t>
            </a:r>
            <a:r>
              <a:rPr lang="en-US" dirty="0"/>
              <a:t/>
            </a:r>
            <a:br>
              <a:rPr lang="en-US" dirty="0"/>
            </a:br>
            <a:r>
              <a:rPr lang="ar-IQ" dirty="0" smtClean="0">
                <a:solidFill>
                  <a:srgbClr val="0070C0"/>
                </a:solidFill>
              </a:rPr>
              <a:t>اولا : قياس </a:t>
            </a:r>
            <a:r>
              <a:rPr lang="ar-IQ" dirty="0">
                <a:solidFill>
                  <a:srgbClr val="0070C0"/>
                </a:solidFill>
              </a:rPr>
              <a:t>سرعة ونسبة انبات البذور </a:t>
            </a:r>
            <a:r>
              <a:rPr lang="en-US" dirty="0"/>
              <a:t/>
            </a:r>
            <a:br>
              <a:rPr lang="en-US" dirty="0"/>
            </a:br>
            <a:r>
              <a:rPr lang="ar-IQ" dirty="0"/>
              <a:t>تعرف نسبة الانبات </a:t>
            </a:r>
            <a:r>
              <a:rPr lang="ar-IQ" dirty="0" smtClean="0"/>
              <a:t>(%) :بعدد </a:t>
            </a:r>
            <a:r>
              <a:rPr lang="ar-IQ" dirty="0"/>
              <a:t>البذور النامية التي تعطي </a:t>
            </a:r>
            <a:r>
              <a:rPr lang="ar-IQ" dirty="0" err="1"/>
              <a:t>بادرات</a:t>
            </a:r>
            <a:r>
              <a:rPr lang="ar-IQ" dirty="0"/>
              <a:t> ذات </a:t>
            </a:r>
            <a:r>
              <a:rPr lang="ar-IQ" dirty="0" smtClean="0"/>
              <a:t>نمو </a:t>
            </a:r>
            <a:r>
              <a:rPr lang="ar-IQ" dirty="0"/>
              <a:t>طبيعي </a:t>
            </a:r>
            <a:r>
              <a:rPr lang="ar-IQ" dirty="0" smtClean="0"/>
              <a:t>.</a:t>
            </a:r>
            <a:br>
              <a:rPr lang="ar-IQ" dirty="0" smtClean="0"/>
            </a:br>
            <a:r>
              <a:rPr lang="ar-IQ" dirty="0" smtClean="0"/>
              <a:t>ويمكن </a:t>
            </a:r>
            <a:r>
              <a:rPr lang="ar-IQ" dirty="0"/>
              <a:t>حساب نسبة </a:t>
            </a:r>
            <a:r>
              <a:rPr lang="ar-IQ" dirty="0" err="1" smtClean="0"/>
              <a:t>الأنبات</a:t>
            </a:r>
            <a:r>
              <a:rPr lang="ar-IQ" dirty="0" smtClean="0"/>
              <a:t> </a:t>
            </a:r>
            <a:r>
              <a:rPr lang="ar-IQ" dirty="0"/>
              <a:t>وذلك باحتساب عدد  البذور النامية والتي اعطت </a:t>
            </a:r>
            <a:r>
              <a:rPr lang="ar-IQ" dirty="0" err="1"/>
              <a:t>بادرات</a:t>
            </a:r>
            <a:r>
              <a:rPr lang="ar-IQ" dirty="0"/>
              <a:t> مقسوما" على عدد البذور الكلي مضروبا" في 100</a:t>
            </a:r>
            <a:r>
              <a:rPr lang="en-US" dirty="0"/>
              <a:t/>
            </a:r>
            <a:br>
              <a:rPr lang="en-US" dirty="0"/>
            </a:br>
            <a:r>
              <a:rPr lang="ar-IQ" dirty="0" smtClean="0"/>
              <a:t>نسبة الانبات % = عدد </a:t>
            </a:r>
            <a:r>
              <a:rPr lang="ar-IQ" dirty="0" err="1" smtClean="0"/>
              <a:t>البادرات</a:t>
            </a:r>
            <a:r>
              <a:rPr lang="ar-IQ" dirty="0" smtClean="0"/>
              <a:t> / عدد البذور الكلي × 100</a:t>
            </a:r>
            <a:endParaRPr lang="en-US" dirty="0"/>
          </a:p>
        </p:txBody>
      </p:sp>
    </p:spTree>
    <p:extLst>
      <p:ext uri="{BB962C8B-B14F-4D97-AF65-F5344CB8AC3E}">
        <p14:creationId xmlns:p14="http://schemas.microsoft.com/office/powerpoint/2010/main" val="314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عنوان 1"/>
              <p:cNvSpPr>
                <a:spLocks noGrp="1"/>
              </p:cNvSpPr>
              <p:nvPr>
                <p:ph type="title"/>
              </p:nvPr>
            </p:nvSpPr>
            <p:spPr>
              <a:xfrm>
                <a:off x="179512" y="116632"/>
                <a:ext cx="8805664" cy="6624736"/>
              </a:xfrm>
            </p:spPr>
            <p:txBody>
              <a:bodyPr>
                <a:normAutofit fontScale="90000"/>
              </a:bodyPr>
              <a:lstStyle/>
              <a:p>
                <a:pPr algn="r" rtl="1"/>
                <a:r>
                  <a:rPr lang="ar-IQ" sz="3100" dirty="0" smtClean="0"/>
                  <a:t/>
                </a:r>
                <a:br>
                  <a:rPr lang="ar-IQ" sz="3100" dirty="0" smtClean="0"/>
                </a:br>
                <a:r>
                  <a:rPr lang="ar-IQ" sz="3100" dirty="0"/>
                  <a:t>أ</a:t>
                </a:r>
                <a:r>
                  <a:rPr lang="ar-IQ" sz="3100" dirty="0" smtClean="0"/>
                  <a:t>ما </a:t>
                </a:r>
                <a:r>
                  <a:rPr lang="ar-IQ" sz="3100" dirty="0"/>
                  <a:t>سرعة </a:t>
                </a:r>
                <a:r>
                  <a:rPr lang="ar-IQ" sz="3100" dirty="0" smtClean="0"/>
                  <a:t>الانبات : فتقدر </a:t>
                </a:r>
                <a:r>
                  <a:rPr lang="ar-IQ" sz="3100" dirty="0"/>
                  <a:t>باحتساب عدد البذور النامية في كل يوم وضربها في اليوم التي </a:t>
                </a:r>
                <a:r>
                  <a:rPr lang="ar-IQ" sz="3100" dirty="0" smtClean="0"/>
                  <a:t>ظهرت فيه ( اليوم الأول, اليوم الثاني , اليوم الثالث , .....الخ ) </a:t>
                </a:r>
                <a:r>
                  <a:rPr lang="ar-IQ" sz="3100" dirty="0"/>
                  <a:t>من ابتداء </a:t>
                </a:r>
                <a:r>
                  <a:rPr lang="ar-IQ" sz="3100" dirty="0" err="1" smtClean="0"/>
                  <a:t>الأنبات</a:t>
                </a:r>
                <a:r>
                  <a:rPr lang="ar-IQ" sz="3100" dirty="0" smtClean="0"/>
                  <a:t> الى ان ينتهي </a:t>
                </a:r>
                <a:r>
                  <a:rPr lang="ar-IQ" sz="3100" dirty="0" err="1" smtClean="0"/>
                  <a:t>الأنبات</a:t>
                </a:r>
                <a:r>
                  <a:rPr lang="ar-IQ" sz="3100" dirty="0" smtClean="0"/>
                  <a:t> (بعد 2-3 يوم من آخر يوم من الانبات)</a:t>
                </a:r>
                <a:r>
                  <a:rPr lang="en-US" sz="3100" dirty="0"/>
                  <a:t/>
                </a:r>
                <a:br>
                  <a:rPr lang="en-US" sz="3100" dirty="0"/>
                </a:br>
                <a:r>
                  <a:rPr lang="ar-IQ" sz="3100" dirty="0"/>
                  <a:t>فمثلا"</a:t>
                </a:r>
                <a:r>
                  <a:rPr lang="en-US" sz="3100" dirty="0"/>
                  <a:t/>
                </a:r>
                <a:br>
                  <a:rPr lang="en-US" sz="3100" dirty="0"/>
                </a:br>
                <a:r>
                  <a:rPr lang="ar-IQ" sz="3100" dirty="0"/>
                  <a:t>تم زراعة </a:t>
                </a:r>
                <a:r>
                  <a:rPr lang="ar-IQ" sz="3100" dirty="0" smtClean="0"/>
                  <a:t>100بذرة من </a:t>
                </a:r>
                <a:r>
                  <a:rPr lang="ar-IQ" sz="3100" dirty="0"/>
                  <a:t>بذور الفجل وكان عدد البذور التي نبت في اليوم الاول من الانبات 25 بذرة وعدد البذور التي نبتت في اليوم الثاني من الانبات 45 بذرة وعدد البذور التي نبتت في اليوم الثالث من الانبات 15 بذرة وعدد البذور التي نبت في اليوم الربع من </a:t>
                </a:r>
                <a:r>
                  <a:rPr lang="ar-IQ" sz="3100" dirty="0" err="1"/>
                  <a:t>لانبات</a:t>
                </a:r>
                <a:r>
                  <a:rPr lang="ar-IQ" sz="3100" dirty="0"/>
                  <a:t> </a:t>
                </a:r>
                <a:r>
                  <a:rPr lang="ar-IQ" sz="3100" dirty="0" smtClean="0"/>
                  <a:t>5 بذور </a:t>
                </a:r>
                <a:r>
                  <a:rPr lang="ar-IQ" sz="3100" dirty="0"/>
                  <a:t>ولم يحدث بعد ذلك اي </a:t>
                </a:r>
                <a:r>
                  <a:rPr lang="ar-IQ" sz="3100" dirty="0" smtClean="0"/>
                  <a:t>نبات. أحسب نسبة وسرعة </a:t>
                </a:r>
                <a:r>
                  <a:rPr lang="ar-IQ" sz="3100" dirty="0" err="1" smtClean="0"/>
                  <a:t>الأنبات</a:t>
                </a:r>
                <a:r>
                  <a:rPr lang="ar-IQ" sz="3100" dirty="0" smtClean="0"/>
                  <a:t>؟</a:t>
                </a:r>
                <a:br>
                  <a:rPr lang="ar-IQ" sz="3100" dirty="0" smtClean="0"/>
                </a:br>
                <a:r>
                  <a:rPr lang="ar-IQ" sz="3100" dirty="0" smtClean="0"/>
                  <a:t>نسبة </a:t>
                </a:r>
                <a:r>
                  <a:rPr lang="ar-IQ" sz="3100" dirty="0" err="1" smtClean="0"/>
                  <a:t>الأنبات</a:t>
                </a:r>
                <a:r>
                  <a:rPr lang="ar-IQ" sz="3100" dirty="0" smtClean="0"/>
                  <a:t> =</a:t>
                </a:r>
                <a:r>
                  <a:rPr lang="en-US" sz="3100" dirty="0"/>
                  <a:t> </a:t>
                </a:r>
                <a14:m>
                  <m:oMath xmlns:m="http://schemas.openxmlformats.org/officeDocument/2006/math">
                    <m:r>
                      <a:rPr lang="en-US" sz="3100" i="1">
                        <a:latin typeface="Cambria Math"/>
                      </a:rPr>
                      <m:t>100</m:t>
                    </m:r>
                    <m:r>
                      <a:rPr lang="en-US" sz="3100" i="1">
                        <a:latin typeface="Cambria Math"/>
                      </a:rPr>
                      <m:t>×</m:t>
                    </m:r>
                    <m:f>
                      <m:fPr>
                        <m:ctrlPr>
                          <a:rPr lang="en-US" sz="3100" i="1">
                            <a:latin typeface="Cambria Math"/>
                          </a:rPr>
                        </m:ctrlPr>
                      </m:fPr>
                      <m:num>
                        <m:r>
                          <a:rPr lang="en-US" sz="3100" i="1">
                            <a:latin typeface="Cambria Math"/>
                          </a:rPr>
                          <m:t>5</m:t>
                        </m:r>
                        <m:r>
                          <a:rPr lang="en-US" sz="3100" i="1">
                            <a:latin typeface="Cambria Math"/>
                          </a:rPr>
                          <m:t>+</m:t>
                        </m:r>
                        <m:r>
                          <a:rPr lang="en-US" sz="3100" i="1">
                            <a:latin typeface="Cambria Math"/>
                          </a:rPr>
                          <m:t>15</m:t>
                        </m:r>
                        <m:r>
                          <a:rPr lang="en-US" sz="3100" i="1">
                            <a:latin typeface="Cambria Math"/>
                          </a:rPr>
                          <m:t>+</m:t>
                        </m:r>
                        <m:r>
                          <a:rPr lang="en-US" sz="3100" i="1">
                            <a:latin typeface="Cambria Math"/>
                          </a:rPr>
                          <m:t>45</m:t>
                        </m:r>
                        <m:r>
                          <a:rPr lang="en-US" sz="3100" i="1">
                            <a:latin typeface="Cambria Math"/>
                          </a:rPr>
                          <m:t>+</m:t>
                        </m:r>
                        <m:r>
                          <a:rPr lang="en-US" sz="3100" i="1">
                            <a:latin typeface="Cambria Math"/>
                          </a:rPr>
                          <m:t>25</m:t>
                        </m:r>
                      </m:num>
                      <m:den>
                        <m:r>
                          <a:rPr lang="en-US" sz="3100">
                            <a:latin typeface="Cambria Math"/>
                          </a:rPr>
                          <m:t>100</m:t>
                        </m:r>
                      </m:den>
                    </m:f>
                  </m:oMath>
                </a14:m>
                <a:r>
                  <a:rPr lang="en-US" sz="3100" dirty="0" smtClean="0"/>
                  <a:t> </a:t>
                </a:r>
                <a:r>
                  <a:rPr lang="ar-IQ" sz="3100" dirty="0" smtClean="0"/>
                  <a:t/>
                </a:r>
                <a:br>
                  <a:rPr lang="ar-IQ" sz="3100" dirty="0" smtClean="0"/>
                </a:br>
                <a:r>
                  <a:rPr lang="ar-IQ" sz="3100" dirty="0" smtClean="0"/>
                  <a:t>نسبة </a:t>
                </a:r>
                <a:r>
                  <a:rPr lang="ar-IQ" sz="3100" dirty="0"/>
                  <a:t>الانبات </a:t>
                </a:r>
                <a:r>
                  <a:rPr lang="ar-IQ" sz="3100" dirty="0" smtClean="0"/>
                  <a:t>%=</a:t>
                </a:r>
                <a:r>
                  <a:rPr lang="en-US" sz="3100" dirty="0" smtClean="0"/>
                  <a:t>90</a:t>
                </a:r>
                <a:r>
                  <a:rPr lang="ar-IQ" sz="3100" dirty="0" smtClean="0"/>
                  <a:t>%</a:t>
                </a:r>
                <a:r>
                  <a:rPr lang="en-US" sz="3100" dirty="0"/>
                  <a:t/>
                </a:r>
                <a:br>
                  <a:rPr lang="en-US" sz="3100" dirty="0"/>
                </a:br>
                <a:r>
                  <a:rPr lang="ar-IQ" sz="3100" dirty="0" smtClean="0"/>
                  <a:t>سرعة الأنبات = </a:t>
                </a:r>
                <a14:m>
                  <m:oMath xmlns:m="http://schemas.openxmlformats.org/officeDocument/2006/math">
                    <m:f>
                      <m:fPr>
                        <m:ctrlPr>
                          <a:rPr lang="en-US" sz="3100" i="1">
                            <a:latin typeface="Cambria Math"/>
                          </a:rPr>
                        </m:ctrlPr>
                      </m:fPr>
                      <m:num>
                        <m:r>
                          <a:rPr lang="en-US" sz="3100" i="1">
                            <a:latin typeface="Cambria Math"/>
                          </a:rPr>
                          <m:t>4</m:t>
                        </m:r>
                        <m:r>
                          <a:rPr lang="en-US" sz="3100" i="1">
                            <a:latin typeface="Cambria Math"/>
                          </a:rPr>
                          <m:t>×</m:t>
                        </m:r>
                        <m:r>
                          <a:rPr lang="en-US" sz="3100" i="1">
                            <a:latin typeface="Cambria Math"/>
                          </a:rPr>
                          <m:t>5</m:t>
                        </m:r>
                        <m:r>
                          <a:rPr lang="en-US" sz="3100" i="1">
                            <a:latin typeface="Cambria Math"/>
                          </a:rPr>
                          <m:t>+</m:t>
                        </m:r>
                        <m:r>
                          <a:rPr lang="en-US" sz="3100" i="1">
                            <a:latin typeface="Cambria Math"/>
                          </a:rPr>
                          <m:t>3</m:t>
                        </m:r>
                        <m:r>
                          <a:rPr lang="en-US" sz="3100" i="1">
                            <a:latin typeface="Cambria Math"/>
                          </a:rPr>
                          <m:t>×</m:t>
                        </m:r>
                        <m:r>
                          <a:rPr lang="en-US" sz="3100" i="1">
                            <a:latin typeface="Cambria Math"/>
                          </a:rPr>
                          <m:t>15</m:t>
                        </m:r>
                        <m:r>
                          <a:rPr lang="en-US" sz="3100" i="1">
                            <a:latin typeface="Cambria Math"/>
                          </a:rPr>
                          <m:t>+</m:t>
                        </m:r>
                        <m:r>
                          <a:rPr lang="en-US" sz="3100" i="1">
                            <a:latin typeface="Cambria Math"/>
                          </a:rPr>
                          <m:t>2</m:t>
                        </m:r>
                        <m:r>
                          <a:rPr lang="en-US" sz="3100" i="1">
                            <a:latin typeface="Cambria Math"/>
                          </a:rPr>
                          <m:t>×</m:t>
                        </m:r>
                        <m:r>
                          <a:rPr lang="en-US" sz="3100" i="1">
                            <a:latin typeface="Cambria Math"/>
                          </a:rPr>
                          <m:t>45</m:t>
                        </m:r>
                        <m:r>
                          <a:rPr lang="en-US" sz="3100" i="1">
                            <a:latin typeface="Cambria Math"/>
                          </a:rPr>
                          <m:t>+</m:t>
                        </m:r>
                        <m:r>
                          <a:rPr lang="en-US" sz="3100" i="1">
                            <a:latin typeface="Cambria Math"/>
                          </a:rPr>
                          <m:t>1</m:t>
                        </m:r>
                        <m:r>
                          <a:rPr lang="en-US" sz="3100" i="1">
                            <a:latin typeface="Cambria Math"/>
                          </a:rPr>
                          <m:t>×</m:t>
                        </m:r>
                        <m:r>
                          <a:rPr lang="en-US" sz="3100" i="1">
                            <a:latin typeface="Cambria Math"/>
                          </a:rPr>
                          <m:t>25</m:t>
                        </m:r>
                      </m:num>
                      <m:den>
                        <m:r>
                          <a:rPr lang="en-US" sz="3100">
                            <a:latin typeface="Cambria Math"/>
                          </a:rPr>
                          <m:t>90</m:t>
                        </m:r>
                      </m:den>
                    </m:f>
                  </m:oMath>
                </a14:m>
                <a:r>
                  <a:rPr lang="ar-IQ" sz="3100" dirty="0" smtClean="0"/>
                  <a:t> </a:t>
                </a:r>
                <a:br>
                  <a:rPr lang="ar-IQ" sz="3100" dirty="0" smtClean="0"/>
                </a:br>
                <a:r>
                  <a:rPr lang="ar-IQ" sz="3100" dirty="0" smtClean="0"/>
                  <a:t>سرعة </a:t>
                </a:r>
                <a:r>
                  <a:rPr lang="ar-IQ" sz="3100" dirty="0"/>
                  <a:t>الانبات</a:t>
                </a:r>
                <a:r>
                  <a:rPr lang="ar-IQ" sz="3100" dirty="0" smtClean="0"/>
                  <a:t>= </a:t>
                </a:r>
                <a14:m>
                  <m:oMath xmlns:m="http://schemas.openxmlformats.org/officeDocument/2006/math">
                    <m:f>
                      <m:fPr>
                        <m:ctrlPr>
                          <a:rPr lang="en-US" sz="3100" i="1">
                            <a:latin typeface="Cambria Math"/>
                          </a:rPr>
                        </m:ctrlPr>
                      </m:fPr>
                      <m:num>
                        <m:r>
                          <a:rPr lang="en-US" sz="3100" i="1">
                            <a:latin typeface="Cambria Math"/>
                          </a:rPr>
                          <m:t>180</m:t>
                        </m:r>
                      </m:num>
                      <m:den>
                        <m:r>
                          <a:rPr lang="en-US" sz="3100">
                            <a:latin typeface="Cambria Math"/>
                          </a:rPr>
                          <m:t>90</m:t>
                        </m:r>
                      </m:den>
                    </m:f>
                  </m:oMath>
                </a14:m>
                <a:r>
                  <a:rPr lang="ar-IQ" sz="3100" dirty="0" smtClean="0"/>
                  <a:t> </a:t>
                </a:r>
                <a:r>
                  <a:rPr lang="en-US" sz="3100" dirty="0" smtClean="0"/>
                  <a:t>2=</a:t>
                </a:r>
                <a:r>
                  <a:rPr lang="ar-IQ" sz="3100" dirty="0" smtClean="0"/>
                  <a:t>يوم</a:t>
                </a:r>
                <a:r>
                  <a:rPr lang="en-US" dirty="0"/>
                  <a:t/>
                </a:r>
                <a:br>
                  <a:rPr lang="en-US" dirty="0"/>
                </a:br>
                <a:r>
                  <a:rPr lang="ar-IQ" dirty="0" smtClean="0"/>
                  <a:t> </a:t>
                </a:r>
                <a:endParaRPr lang="en-US" sz="4000" dirty="0"/>
              </a:p>
            </p:txBody>
          </p:sp>
        </mc:Choice>
        <mc:Fallback xmlns="">
          <p:sp>
            <p:nvSpPr>
              <p:cNvPr id="2" name="عنوان 1"/>
              <p:cNvSpPr>
                <a:spLocks noGrp="1" noRot="1" noChangeAspect="1" noMove="1" noResize="1" noEditPoints="1" noAdjustHandles="1" noChangeArrowheads="1" noChangeShapeType="1" noTextEdit="1"/>
              </p:cNvSpPr>
              <p:nvPr>
                <p:ph type="title"/>
              </p:nvPr>
            </p:nvSpPr>
            <p:spPr>
              <a:xfrm>
                <a:off x="179512" y="116632"/>
                <a:ext cx="8805664" cy="6624736"/>
              </a:xfrm>
              <a:blipFill rotWithShape="1">
                <a:blip r:embed="rId2"/>
                <a:stretch>
                  <a:fillRect l="-1869" r="-2422" b="-8372"/>
                </a:stretch>
              </a:blipFill>
            </p:spPr>
            <p:txBody>
              <a:bodyPr/>
              <a:lstStyle/>
              <a:p>
                <a:r>
                  <a:rPr lang="en-US">
                    <a:noFill/>
                  </a:rPr>
                  <a:t> </a:t>
                </a:r>
              </a:p>
            </p:txBody>
          </p:sp>
        </mc:Fallback>
      </mc:AlternateContent>
    </p:spTree>
    <p:extLst>
      <p:ext uri="{BB962C8B-B14F-4D97-AF65-F5344CB8AC3E}">
        <p14:creationId xmlns:p14="http://schemas.microsoft.com/office/powerpoint/2010/main" val="168464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fontScale="90000"/>
          </a:bodyPr>
          <a:lstStyle/>
          <a:p>
            <a:pPr algn="r" rtl="1"/>
            <a:r>
              <a:rPr lang="ar-IQ" dirty="0" smtClean="0"/>
              <a:t> </a:t>
            </a:r>
            <a:r>
              <a:rPr lang="en-US" dirty="0" smtClean="0"/>
              <a:t/>
            </a:r>
            <a:br>
              <a:rPr lang="en-US" dirty="0" smtClean="0"/>
            </a:br>
            <a:r>
              <a:rPr lang="ar-IQ" sz="4000" dirty="0" smtClean="0">
                <a:solidFill>
                  <a:srgbClr val="0070C0"/>
                </a:solidFill>
              </a:rPr>
              <a:t>ثانيا</a:t>
            </a:r>
            <a:r>
              <a:rPr lang="ar-IQ" sz="4000" dirty="0">
                <a:solidFill>
                  <a:srgbClr val="0070C0"/>
                </a:solidFill>
              </a:rPr>
              <a:t>" : اختبار الاجنة المفصولة </a:t>
            </a:r>
            <a:r>
              <a:rPr lang="en-US" sz="3600" dirty="0"/>
              <a:t/>
            </a:r>
            <a:br>
              <a:rPr lang="en-US" sz="3600" dirty="0"/>
            </a:br>
            <a:r>
              <a:rPr lang="ar-IQ" sz="3600" dirty="0"/>
              <a:t>تفصل الاجنة عن الغلاف وينبت الجنين وحدة فالجنين الحي ينبت والجنين الميت لا ينبت ويجب بذل العناية الكافية عند فصل الاجنة لمنع حدوث اي </a:t>
            </a:r>
            <a:r>
              <a:rPr lang="ar-IQ" sz="3600" dirty="0" err="1"/>
              <a:t>ضررللجنين</a:t>
            </a:r>
            <a:r>
              <a:rPr lang="ar-IQ" sz="3600" dirty="0"/>
              <a:t> ولتسهيل فصل الاجنة من البذور تنقع البذور في ماء لمدة 1-4 يوم مع تغيير الماء مرة او مرتين يوميا"·</a:t>
            </a:r>
            <a:r>
              <a:rPr lang="en-US" sz="3600" dirty="0"/>
              <a:t/>
            </a:r>
            <a:br>
              <a:rPr lang="en-US" sz="3600" dirty="0"/>
            </a:br>
            <a:r>
              <a:rPr lang="ar-IQ" sz="4000" dirty="0">
                <a:solidFill>
                  <a:srgbClr val="0070C0"/>
                </a:solidFill>
              </a:rPr>
              <a:t>ثالثا": اختبار </a:t>
            </a:r>
            <a:r>
              <a:rPr lang="ar-IQ" sz="4000" dirty="0" err="1">
                <a:solidFill>
                  <a:srgbClr val="0070C0"/>
                </a:solidFill>
              </a:rPr>
              <a:t>التترازوليم</a:t>
            </a:r>
            <a:r>
              <a:rPr lang="ar-IQ" sz="4000" dirty="0">
                <a:solidFill>
                  <a:srgbClr val="0070C0"/>
                </a:solidFill>
              </a:rPr>
              <a:t> </a:t>
            </a:r>
            <a:r>
              <a:rPr lang="en-US" sz="3600" dirty="0"/>
              <a:t/>
            </a:r>
            <a:br>
              <a:rPr lang="en-US" sz="3600" dirty="0"/>
            </a:br>
            <a:r>
              <a:rPr lang="ar-IQ" sz="3600" dirty="0"/>
              <a:t>تعامل البذور بمادة </a:t>
            </a:r>
            <a:r>
              <a:rPr lang="en-US" sz="3600" dirty="0" smtClean="0"/>
              <a:t>)</a:t>
            </a:r>
            <a:r>
              <a:rPr lang="ar-IQ" sz="3600" dirty="0" smtClean="0"/>
              <a:t> </a:t>
            </a:r>
            <a:r>
              <a:rPr lang="en-US" sz="3600" dirty="0" smtClean="0"/>
              <a:t>2,3,5TTC</a:t>
            </a:r>
            <a:r>
              <a:rPr lang="ar-IQ" sz="3600" dirty="0" smtClean="0"/>
              <a:t> )</a:t>
            </a:r>
            <a:r>
              <a:rPr lang="en-US" sz="3600" dirty="0" smtClean="0"/>
              <a:t>2,3,5Triphnyl </a:t>
            </a:r>
            <a:r>
              <a:rPr lang="en-US" sz="3600" dirty="0" err="1" smtClean="0"/>
              <a:t>Trtrazolium</a:t>
            </a:r>
            <a:r>
              <a:rPr lang="en-US" sz="3600" dirty="0" smtClean="0"/>
              <a:t> </a:t>
            </a:r>
            <a:r>
              <a:rPr lang="en-US" sz="3600" dirty="0" err="1" smtClean="0"/>
              <a:t>Chlorid</a:t>
            </a:r>
            <a:r>
              <a:rPr lang="ar-IQ" sz="3600" dirty="0" smtClean="0"/>
              <a:t> </a:t>
            </a:r>
            <a:r>
              <a:rPr lang="ar-IQ" sz="3600" dirty="0" err="1" smtClean="0"/>
              <a:t>فالانسجة</a:t>
            </a:r>
            <a:r>
              <a:rPr lang="ar-IQ" sz="3600" dirty="0" smtClean="0"/>
              <a:t> </a:t>
            </a:r>
            <a:r>
              <a:rPr lang="ar-IQ" sz="3600" dirty="0"/>
              <a:t>الحية تتلون باللون لاحمر </a:t>
            </a:r>
            <a:r>
              <a:rPr lang="ar-IQ" sz="3600" dirty="0" smtClean="0"/>
              <a:t>والانسجة </a:t>
            </a:r>
            <a:r>
              <a:rPr lang="ar-IQ" sz="3600" dirty="0"/>
              <a:t>غير حية لا تتلون حيث تمتص </a:t>
            </a:r>
            <a:r>
              <a:rPr lang="ar-IQ" sz="3600" dirty="0" err="1"/>
              <a:t>هذة</a:t>
            </a:r>
            <a:r>
              <a:rPr lang="ar-IQ" sz="3600" dirty="0"/>
              <a:t> المادة داخل الخلايا بفعل الانزيمات الى </a:t>
            </a:r>
            <a:r>
              <a:rPr lang="ar-IQ" sz="3600" dirty="0" smtClean="0"/>
              <a:t>مركب </a:t>
            </a:r>
            <a:r>
              <a:rPr lang="ar-IQ" sz="3600" dirty="0"/>
              <a:t>احمر اللون غير قابل للذوبان يعرف باسم   </a:t>
            </a:r>
            <a:r>
              <a:rPr lang="en-US" sz="3600" dirty="0"/>
              <a:t>Formazan </a:t>
            </a:r>
            <a:r>
              <a:rPr lang="ar-IQ" sz="3600" dirty="0" smtClean="0"/>
              <a:t> .</a:t>
            </a:r>
            <a:r>
              <a:rPr lang="en-US" dirty="0"/>
              <a:t/>
            </a:r>
            <a:br>
              <a:rPr lang="en-US" dirty="0"/>
            </a:br>
            <a:endParaRPr lang="en-US" dirty="0"/>
          </a:p>
        </p:txBody>
      </p:sp>
    </p:spTree>
    <p:extLst>
      <p:ext uri="{BB962C8B-B14F-4D97-AF65-F5344CB8AC3E}">
        <p14:creationId xmlns:p14="http://schemas.microsoft.com/office/powerpoint/2010/main" val="37005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34682"/>
          </a:xfrm>
        </p:spPr>
        <p:txBody>
          <a:bodyPr>
            <a:normAutofit/>
          </a:bodyPr>
          <a:lstStyle/>
          <a:p>
            <a:pPr rtl="1"/>
            <a:r>
              <a:rPr lang="ar-IQ" sz="4800" i="1" dirty="0" smtClean="0">
                <a:solidFill>
                  <a:srgbClr val="0070C0"/>
                </a:solidFill>
              </a:rPr>
              <a:t>شكر</a:t>
            </a:r>
            <a:r>
              <a:rPr lang="en-US" sz="4800" i="1" dirty="0" smtClean="0">
                <a:solidFill>
                  <a:srgbClr val="0070C0"/>
                </a:solidFill>
              </a:rPr>
              <a:t>”</a:t>
            </a:r>
            <a:r>
              <a:rPr lang="ar-IQ" sz="4800" i="1" dirty="0" smtClean="0">
                <a:solidFill>
                  <a:srgbClr val="0070C0"/>
                </a:solidFill>
              </a:rPr>
              <a:t>ا لحسن اصغائكم</a:t>
            </a:r>
            <a:endParaRPr lang="en-US" sz="4800" i="1" dirty="0">
              <a:solidFill>
                <a:srgbClr val="0070C0"/>
              </a:solidFill>
            </a:endParaRPr>
          </a:p>
        </p:txBody>
      </p:sp>
    </p:spTree>
    <p:extLst>
      <p:ext uri="{BB962C8B-B14F-4D97-AF65-F5344CB8AC3E}">
        <p14:creationId xmlns:p14="http://schemas.microsoft.com/office/powerpoint/2010/main" val="404788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507288" cy="6250706"/>
          </a:xfrm>
        </p:spPr>
        <p:txBody>
          <a:bodyPr>
            <a:normAutofit/>
          </a:bodyPr>
          <a:lstStyle/>
          <a:p>
            <a:pPr algn="r" rtl="1"/>
            <a:r>
              <a:rPr lang="ar-IQ" sz="4000" dirty="0" smtClean="0">
                <a:solidFill>
                  <a:srgbClr val="FF0000"/>
                </a:solidFill>
              </a:rPr>
              <a:t>الأوساط المستعملة في نمو و تكاثر النباتات : </a:t>
            </a:r>
            <a:r>
              <a:rPr lang="en-US" sz="3600" dirty="0"/>
              <a:t/>
            </a:r>
            <a:br>
              <a:rPr lang="en-US" sz="3600" dirty="0"/>
            </a:br>
            <a:r>
              <a:rPr lang="ar-IQ" sz="3600" dirty="0"/>
              <a:t>توجد </a:t>
            </a:r>
            <a:r>
              <a:rPr lang="ar-IQ" sz="3600" dirty="0" smtClean="0"/>
              <a:t>أوساط </a:t>
            </a:r>
            <a:r>
              <a:rPr lang="ar-IQ" sz="3600" dirty="0"/>
              <a:t>مختلفة تستعمل في نمو واكثار النباتات النامية في المشاتل وخاصة النباتات التي تربى في الاوعية </a:t>
            </a:r>
            <a:r>
              <a:rPr lang="ar-IQ" sz="3600" dirty="0" smtClean="0"/>
              <a:t>و يجب </a:t>
            </a:r>
            <a:r>
              <a:rPr lang="ar-IQ" sz="3600" dirty="0"/>
              <a:t>ان تتوفر الموصفات الخاصة بالأوساط المستعملة لأغراض التربية والاكثار منها :</a:t>
            </a:r>
            <a:r>
              <a:rPr lang="en-US" sz="3600" dirty="0"/>
              <a:t/>
            </a:r>
            <a:br>
              <a:rPr lang="en-US" sz="3600" dirty="0"/>
            </a:br>
            <a:r>
              <a:rPr lang="ar-IQ" sz="3600" dirty="0"/>
              <a:t>1-ان تكون متماسكة بحيث لا تسمح </a:t>
            </a:r>
            <a:r>
              <a:rPr lang="ar-IQ" sz="3600" dirty="0" err="1"/>
              <a:t>للبادرات</a:t>
            </a:r>
            <a:r>
              <a:rPr lang="ar-IQ" sz="3600" dirty="0"/>
              <a:t> والعقل بالاهتزاز بفعل بعض </a:t>
            </a:r>
            <a:r>
              <a:rPr lang="ar-IQ" sz="3600" dirty="0" err="1"/>
              <a:t>الموثرات</a:t>
            </a:r>
            <a:r>
              <a:rPr lang="ar-IQ" sz="3600" dirty="0"/>
              <a:t> </a:t>
            </a:r>
            <a:r>
              <a:rPr lang="ar-IQ" sz="3600" dirty="0" err="1"/>
              <a:t>المكانيكية</a:t>
            </a:r>
            <a:r>
              <a:rPr lang="ar-IQ" sz="3600" dirty="0"/>
              <a:t> </a:t>
            </a:r>
            <a:r>
              <a:rPr lang="en-US" sz="3600" dirty="0"/>
              <a:t/>
            </a:r>
            <a:br>
              <a:rPr lang="en-US" sz="3600" dirty="0"/>
            </a:br>
            <a:r>
              <a:rPr lang="ar-IQ" sz="3600" dirty="0"/>
              <a:t>2-ان تكون مسامية جيدة الصرف </a:t>
            </a:r>
            <a:r>
              <a:rPr lang="ar-IQ" sz="3600" dirty="0" err="1"/>
              <a:t>والتهويه</a:t>
            </a:r>
            <a:r>
              <a:rPr lang="ar-IQ" sz="3600" dirty="0"/>
              <a:t> </a:t>
            </a:r>
            <a:r>
              <a:rPr lang="en-US" sz="3600" dirty="0"/>
              <a:t/>
            </a:r>
            <a:br>
              <a:rPr lang="en-US" sz="3600" dirty="0"/>
            </a:br>
            <a:r>
              <a:rPr lang="ar-IQ" sz="3600" dirty="0"/>
              <a:t>3-ان تكون خالية من بذور </a:t>
            </a:r>
            <a:r>
              <a:rPr lang="ar-IQ" sz="3600" dirty="0" smtClean="0"/>
              <a:t>والاعشاب (الأدغال) </a:t>
            </a:r>
            <a:r>
              <a:rPr lang="ar-IQ" sz="3600" dirty="0"/>
              <a:t>والديدان الثعبانية </a:t>
            </a:r>
            <a:r>
              <a:rPr lang="ar-IQ" sz="3600" dirty="0" smtClean="0"/>
              <a:t>والأمراض </a:t>
            </a:r>
            <a:r>
              <a:rPr lang="ar-IQ" sz="3600" dirty="0"/>
              <a:t>الفطرية</a:t>
            </a:r>
            <a:r>
              <a:rPr lang="en-US" sz="3600" dirty="0"/>
              <a:t/>
            </a:r>
            <a:br>
              <a:rPr lang="en-US" sz="3600" dirty="0"/>
            </a:br>
            <a:r>
              <a:rPr lang="ar-IQ" sz="3600" dirty="0"/>
              <a:t>4- ان تكون ذات </a:t>
            </a:r>
            <a:r>
              <a:rPr lang="en-US" sz="3600" dirty="0"/>
              <a:t>pH </a:t>
            </a:r>
            <a:r>
              <a:rPr lang="ar-IQ" sz="3600" dirty="0" smtClean="0"/>
              <a:t> مناسب </a:t>
            </a:r>
            <a:r>
              <a:rPr lang="ar-IQ" sz="3600" dirty="0"/>
              <a:t>لنمو النباتات ونجاح </a:t>
            </a:r>
            <a:r>
              <a:rPr lang="ar-IQ" sz="3600" dirty="0" smtClean="0"/>
              <a:t>العقل </a:t>
            </a:r>
            <a:endParaRPr lang="en-US" sz="3600" dirty="0"/>
          </a:p>
        </p:txBody>
      </p:sp>
    </p:spTree>
    <p:extLst>
      <p:ext uri="{BB962C8B-B14F-4D97-AF65-F5344CB8AC3E}">
        <p14:creationId xmlns:p14="http://schemas.microsoft.com/office/powerpoint/2010/main" val="2655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6624736"/>
          </a:xfrm>
        </p:spPr>
        <p:txBody>
          <a:bodyPr>
            <a:noAutofit/>
          </a:bodyPr>
          <a:lstStyle/>
          <a:p>
            <a:pPr algn="r" rtl="1"/>
            <a:r>
              <a:rPr lang="ar-IQ" sz="3600" dirty="0" smtClean="0">
                <a:solidFill>
                  <a:srgbClr val="FF0000"/>
                </a:solidFill>
              </a:rPr>
              <a:t/>
            </a:r>
            <a:br>
              <a:rPr lang="ar-IQ" sz="3600" dirty="0" smtClean="0">
                <a:solidFill>
                  <a:srgbClr val="FF0000"/>
                </a:solidFill>
              </a:rPr>
            </a:br>
            <a:r>
              <a:rPr lang="ar-IQ" sz="3600" dirty="0" smtClean="0">
                <a:solidFill>
                  <a:srgbClr val="FF0000"/>
                </a:solidFill>
              </a:rPr>
              <a:t>اهم </a:t>
            </a:r>
            <a:r>
              <a:rPr lang="ar-IQ" sz="3600" dirty="0" err="1">
                <a:solidFill>
                  <a:srgbClr val="FF0000"/>
                </a:solidFill>
              </a:rPr>
              <a:t>الوساط</a:t>
            </a:r>
            <a:r>
              <a:rPr lang="ar-IQ" sz="3600" dirty="0">
                <a:solidFill>
                  <a:srgbClr val="FF0000"/>
                </a:solidFill>
              </a:rPr>
              <a:t> المستعملة </a:t>
            </a:r>
            <a:r>
              <a:rPr lang="ar-IQ" sz="3600" dirty="0" smtClean="0">
                <a:solidFill>
                  <a:srgbClr val="FF0000"/>
                </a:solidFill>
              </a:rPr>
              <a:t>:</a:t>
            </a:r>
            <a:r>
              <a:rPr lang="en-US" sz="3200" dirty="0"/>
              <a:t/>
            </a:r>
            <a:br>
              <a:rPr lang="en-US" sz="3200" dirty="0"/>
            </a:br>
            <a:r>
              <a:rPr lang="ar-IQ" sz="3200" dirty="0" smtClean="0"/>
              <a:t>1- التربة </a:t>
            </a:r>
            <a:r>
              <a:rPr lang="ar-IQ" sz="3200" dirty="0"/>
              <a:t>:ان </a:t>
            </a:r>
            <a:r>
              <a:rPr lang="ar-IQ" sz="3200" dirty="0" smtClean="0"/>
              <a:t>أنسب الترب </a:t>
            </a:r>
            <a:r>
              <a:rPr lang="ar-IQ" sz="3200" dirty="0"/>
              <a:t>الصالحة لهذ الغرض هي الترب </a:t>
            </a:r>
            <a:r>
              <a:rPr lang="ar-IQ" sz="3200" dirty="0" err="1"/>
              <a:t>المزيجية</a:t>
            </a:r>
            <a:r>
              <a:rPr lang="ar-IQ" sz="3200" dirty="0"/>
              <a:t> المتوسطة الى </a:t>
            </a:r>
            <a:r>
              <a:rPr lang="ar-IQ" sz="3200" dirty="0" err="1"/>
              <a:t>المزيجية</a:t>
            </a:r>
            <a:r>
              <a:rPr lang="ar-IQ" sz="3200" dirty="0"/>
              <a:t> الثقيلة وتحتوي الترب المثالية على 75% رمل و14% </a:t>
            </a:r>
            <a:r>
              <a:rPr lang="ar-IQ" sz="3200" dirty="0" smtClean="0"/>
              <a:t>الغرين </a:t>
            </a:r>
            <a:r>
              <a:rPr lang="ar-IQ" sz="3200" dirty="0"/>
              <a:t>و11% طين .</a:t>
            </a:r>
            <a:r>
              <a:rPr lang="en-US" sz="3200" dirty="0"/>
              <a:t/>
            </a:r>
            <a:br>
              <a:rPr lang="en-US" sz="3200" dirty="0"/>
            </a:br>
            <a:r>
              <a:rPr lang="ar-IQ" sz="3200" dirty="0" smtClean="0"/>
              <a:t>2- الرمل ( المزيج) : </a:t>
            </a:r>
            <a:r>
              <a:rPr lang="ar-IQ" sz="3200" dirty="0"/>
              <a:t>يستخرج من ضفاف الانهار .</a:t>
            </a:r>
            <a:r>
              <a:rPr lang="en-US" sz="3200" dirty="0"/>
              <a:t/>
            </a:r>
            <a:br>
              <a:rPr lang="en-US" sz="3200" dirty="0"/>
            </a:br>
            <a:r>
              <a:rPr lang="ar-IQ" sz="3200" dirty="0" smtClean="0"/>
              <a:t>3-</a:t>
            </a:r>
            <a:r>
              <a:rPr lang="en-US" sz="3200" dirty="0" err="1" smtClean="0"/>
              <a:t>PeatMoss</a:t>
            </a:r>
            <a:r>
              <a:rPr lang="en-US" sz="3200" dirty="0" smtClean="0"/>
              <a:t> </a:t>
            </a:r>
            <a:r>
              <a:rPr lang="ar-IQ" sz="3200" dirty="0" smtClean="0"/>
              <a:t> </a:t>
            </a:r>
            <a:r>
              <a:rPr lang="ar-IQ" sz="3200" dirty="0"/>
              <a:t>: تكون من بقايا نباتات المائية .</a:t>
            </a:r>
            <a:r>
              <a:rPr lang="en-US" sz="3200" dirty="0"/>
              <a:t/>
            </a:r>
            <a:br>
              <a:rPr lang="en-US" sz="3200" dirty="0"/>
            </a:br>
            <a:r>
              <a:rPr lang="ar-IQ" sz="3200" dirty="0"/>
              <a:t>4- </a:t>
            </a:r>
            <a:r>
              <a:rPr lang="ar-IQ" sz="3200" dirty="0" err="1" smtClean="0"/>
              <a:t>الفيرميكيوليت</a:t>
            </a:r>
            <a:r>
              <a:rPr lang="ar-IQ" sz="3200" dirty="0" smtClean="0"/>
              <a:t> </a:t>
            </a:r>
            <a:r>
              <a:rPr lang="ar-IQ" sz="3200" dirty="0"/>
              <a:t>: يتركب من </a:t>
            </a:r>
            <a:r>
              <a:rPr lang="ar-IQ" sz="3200" dirty="0" err="1"/>
              <a:t>السليكات</a:t>
            </a:r>
            <a:r>
              <a:rPr lang="ar-IQ" sz="3200" dirty="0"/>
              <a:t> المغنيسيوم والامونيوم والحديد </a:t>
            </a:r>
            <a:r>
              <a:rPr lang="ar-IQ" sz="3200" dirty="0" err="1"/>
              <a:t>اللامائية</a:t>
            </a:r>
            <a:r>
              <a:rPr lang="ar-IQ" sz="3200" dirty="0"/>
              <a:t> " خفيف الوزن لا يذوب بالماء .عند تسخين هذه المادة تتحول الى حبيبات مسامية اسفنجية القوام . </a:t>
            </a:r>
            <a:r>
              <a:rPr lang="en-US" sz="3200" dirty="0"/>
              <a:t/>
            </a:r>
            <a:br>
              <a:rPr lang="en-US" sz="3200" dirty="0"/>
            </a:br>
            <a:r>
              <a:rPr lang="ar-IQ" sz="3200" dirty="0" smtClean="0"/>
              <a:t>5- </a:t>
            </a:r>
            <a:r>
              <a:rPr lang="ar-IQ" sz="3200" dirty="0" err="1" smtClean="0"/>
              <a:t>البيريلايت</a:t>
            </a:r>
            <a:r>
              <a:rPr lang="ar-IQ" sz="3200" dirty="0" smtClean="0"/>
              <a:t> </a:t>
            </a:r>
            <a:r>
              <a:rPr lang="ar-IQ" sz="3200" dirty="0"/>
              <a:t>: مادة بيضاء مائية الى رمادي وهي من اصل بركاني </a:t>
            </a:r>
            <a:r>
              <a:rPr lang="ar-IQ" sz="3200" dirty="0" smtClean="0"/>
              <a:t>خفيف </a:t>
            </a:r>
            <a:r>
              <a:rPr lang="ar-IQ" sz="3200" dirty="0"/>
              <a:t>الوزن ويمتص كميات كبيرة من الماء ولا يحتوي على العناصر المعدنية عند تسخين هذه الماد تتحول الى حبيبات مسامية اسفنجية </a:t>
            </a:r>
            <a:r>
              <a:rPr lang="ar-IQ" sz="3200" dirty="0" smtClean="0"/>
              <a:t>القوام</a:t>
            </a:r>
            <a:br>
              <a:rPr lang="ar-IQ" sz="3200" dirty="0" smtClean="0"/>
            </a:br>
            <a:endParaRPr lang="en-US" sz="3200" dirty="0"/>
          </a:p>
        </p:txBody>
      </p:sp>
    </p:spTree>
    <p:extLst>
      <p:ext uri="{BB962C8B-B14F-4D97-AF65-F5344CB8AC3E}">
        <p14:creationId xmlns:p14="http://schemas.microsoft.com/office/powerpoint/2010/main" val="3273364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بعض الأوساط المستخدمة للزراعة </a:t>
            </a:r>
            <a:endParaRPr lang="en-US" b="1" dirty="0">
              <a:solidFill>
                <a:srgbClr val="FF0000"/>
              </a:solidFill>
            </a:endParaRPr>
          </a:p>
        </p:txBody>
      </p:sp>
      <p:sp>
        <p:nvSpPr>
          <p:cNvPr id="3" name="عنصر نائب للنص 2"/>
          <p:cNvSpPr>
            <a:spLocks noGrp="1"/>
          </p:cNvSpPr>
          <p:nvPr>
            <p:ph type="body" idx="1"/>
          </p:nvPr>
        </p:nvSpPr>
        <p:spPr>
          <a:xfrm>
            <a:off x="827584" y="1535113"/>
            <a:ext cx="3312368" cy="639762"/>
          </a:xfrm>
        </p:spPr>
        <p:txBody>
          <a:bodyPr>
            <a:normAutofit/>
          </a:bodyPr>
          <a:lstStyle/>
          <a:p>
            <a:pPr algn="ctr"/>
            <a:r>
              <a:rPr lang="ar-IQ" sz="2800" dirty="0" smtClean="0"/>
              <a:t>مادة </a:t>
            </a:r>
            <a:r>
              <a:rPr lang="ar-IQ" sz="2800" dirty="0" err="1" smtClean="0"/>
              <a:t>الفيرميكيوليت</a:t>
            </a:r>
            <a:r>
              <a:rPr lang="ar-IQ" sz="2800" dirty="0" smtClean="0"/>
              <a:t> </a:t>
            </a:r>
            <a:endParaRPr lang="en-US" sz="2800" dirty="0"/>
          </a:p>
        </p:txBody>
      </p:sp>
      <p:pic>
        <p:nvPicPr>
          <p:cNvPr id="7" name="عنصر نائب للمحتوى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44683" y="2174875"/>
            <a:ext cx="3065222" cy="3951288"/>
          </a:xfrm>
        </p:spPr>
      </p:pic>
      <p:sp>
        <p:nvSpPr>
          <p:cNvPr id="5" name="عنصر نائب للنص 4"/>
          <p:cNvSpPr>
            <a:spLocks noGrp="1"/>
          </p:cNvSpPr>
          <p:nvPr>
            <p:ph type="body" sz="quarter" idx="3"/>
          </p:nvPr>
        </p:nvSpPr>
        <p:spPr>
          <a:xfrm>
            <a:off x="4645025" y="1268760"/>
            <a:ext cx="3743399" cy="906115"/>
          </a:xfrm>
        </p:spPr>
        <p:txBody>
          <a:bodyPr>
            <a:noAutofit/>
          </a:bodyPr>
          <a:lstStyle/>
          <a:p>
            <a:pPr algn="ctr"/>
            <a:r>
              <a:rPr lang="ar-IQ" dirty="0" smtClean="0"/>
              <a:t>مادة </a:t>
            </a:r>
            <a:r>
              <a:rPr lang="ar-IQ" dirty="0" err="1" smtClean="0"/>
              <a:t>البيرلايت</a:t>
            </a:r>
            <a:r>
              <a:rPr lang="ar-IQ" dirty="0" smtClean="0"/>
              <a:t> البيضاء </a:t>
            </a:r>
          </a:p>
          <a:p>
            <a:pPr algn="ctr"/>
            <a:r>
              <a:rPr lang="ar-IQ" dirty="0" smtClean="0"/>
              <a:t>مادة </a:t>
            </a:r>
            <a:r>
              <a:rPr lang="ar-IQ" dirty="0" err="1" smtClean="0"/>
              <a:t>البيتموس</a:t>
            </a:r>
            <a:r>
              <a:rPr lang="ar-IQ" dirty="0" smtClean="0"/>
              <a:t> الداكنة </a:t>
            </a:r>
            <a:endParaRPr lang="en-US" dirty="0"/>
          </a:p>
        </p:txBody>
      </p:sp>
      <p:pic>
        <p:nvPicPr>
          <p:cNvPr id="8" name="عنصر نائب للمحتوى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188208"/>
            <a:ext cx="4041775" cy="3924622"/>
          </a:xfrm>
        </p:spPr>
      </p:pic>
    </p:spTree>
    <p:extLst>
      <p:ext uri="{BB962C8B-B14F-4D97-AF65-F5344CB8AC3E}">
        <p14:creationId xmlns:p14="http://schemas.microsoft.com/office/powerpoint/2010/main" val="214017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332656"/>
            <a:ext cx="8640960" cy="6250706"/>
          </a:xfrm>
        </p:spPr>
        <p:txBody>
          <a:bodyPr>
            <a:normAutofit fontScale="90000"/>
          </a:bodyPr>
          <a:lstStyle/>
          <a:p>
            <a:pPr algn="r" rtl="1"/>
            <a:r>
              <a:rPr lang="ar-IQ" sz="3100" dirty="0" smtClean="0"/>
              <a:t/>
            </a:r>
            <a:br>
              <a:rPr lang="ar-IQ" sz="3100" dirty="0" smtClean="0"/>
            </a:br>
            <a:r>
              <a:rPr lang="ar-IQ" sz="3100" dirty="0" smtClean="0"/>
              <a:t>6 - </a:t>
            </a:r>
            <a:r>
              <a:rPr lang="ar-IQ" sz="3100" dirty="0" err="1" smtClean="0"/>
              <a:t>لاوراق</a:t>
            </a:r>
            <a:r>
              <a:rPr lang="ar-IQ" sz="3100" dirty="0" smtClean="0"/>
              <a:t> المتحللة : تستعمل اوراق العديد من الاشجار في تحضير هذا الوسط حيث تخلط مع طبقات رقيقة من التربة ويضاف لها بعض </a:t>
            </a:r>
            <a:r>
              <a:rPr lang="ar-IQ" sz="3100" dirty="0" err="1" smtClean="0"/>
              <a:t>لاسمدة</a:t>
            </a:r>
            <a:r>
              <a:rPr lang="ar-IQ" sz="3100" dirty="0" smtClean="0"/>
              <a:t> </a:t>
            </a:r>
            <a:r>
              <a:rPr lang="ar-IQ" sz="3100" dirty="0" err="1" smtClean="0"/>
              <a:t>النتروجينية</a:t>
            </a:r>
            <a:r>
              <a:rPr lang="ar-IQ" sz="3100" dirty="0" smtClean="0"/>
              <a:t> على شكل سلفات المونيوم " ترطب </a:t>
            </a:r>
            <a:r>
              <a:rPr lang="ar-IQ" sz="3100" dirty="0" err="1" smtClean="0"/>
              <a:t>لاوراق</a:t>
            </a:r>
            <a:r>
              <a:rPr lang="ar-IQ" sz="3100" dirty="0" smtClean="0"/>
              <a:t> بالماء جيدا" وتغطى بقماش سميك حتى لا تفقد بعض العناصر نتيجة التحلل وخاصة النتروجين تستغرق عمليه تحضير هذا الوسط من 12- 18 شهر ثم يستعمل بعد </a:t>
            </a:r>
            <a:r>
              <a:rPr lang="ar-IQ" sz="3100" dirty="0" err="1" smtClean="0"/>
              <a:t>تعقيمة</a:t>
            </a:r>
            <a:r>
              <a:rPr lang="ar-IQ" sz="3100" dirty="0" smtClean="0"/>
              <a:t> للتخلص من الديدان الثعبانية وبذور الحشائش </a:t>
            </a:r>
            <a:r>
              <a:rPr lang="ar-IQ" sz="3100" dirty="0" err="1" smtClean="0"/>
              <a:t>ولادغال</a:t>
            </a:r>
            <a:r>
              <a:rPr lang="ar-IQ" sz="3100" dirty="0" smtClean="0"/>
              <a:t> .</a:t>
            </a:r>
            <a:r>
              <a:rPr lang="en-US" sz="3100" dirty="0" smtClean="0"/>
              <a:t/>
            </a:r>
            <a:br>
              <a:rPr lang="en-US" sz="3100" dirty="0" smtClean="0"/>
            </a:br>
            <a:r>
              <a:rPr lang="ar-IQ" sz="3100" dirty="0" smtClean="0"/>
              <a:t>تزرع بذور </a:t>
            </a:r>
            <a:r>
              <a:rPr lang="ar-IQ" sz="3100" dirty="0" err="1" smtClean="0"/>
              <a:t>بادرات</a:t>
            </a:r>
            <a:r>
              <a:rPr lang="ar-IQ" sz="3100" dirty="0" smtClean="0"/>
              <a:t> النباتات الصغيرة والعقل في اواني خاصة مملوءة بمخاليط من </a:t>
            </a:r>
            <a:r>
              <a:rPr lang="ar-IQ" sz="3100" dirty="0" err="1" smtClean="0"/>
              <a:t>لاوساط</a:t>
            </a:r>
            <a:r>
              <a:rPr lang="ar-IQ" sz="3100" dirty="0" smtClean="0"/>
              <a:t> (المذكورة ) مختلفة في</a:t>
            </a:r>
            <a:r>
              <a:rPr lang="ar-IQ" sz="3100" dirty="0"/>
              <a:t> </a:t>
            </a:r>
            <a:r>
              <a:rPr lang="ar-IQ" sz="3100" dirty="0" smtClean="0"/>
              <a:t>خواصها . أن الترب </a:t>
            </a:r>
            <a:r>
              <a:rPr lang="ar-IQ" sz="3100" dirty="0" err="1" smtClean="0"/>
              <a:t>الثقيله</a:t>
            </a:r>
            <a:r>
              <a:rPr lang="ar-IQ" sz="3100" dirty="0" smtClean="0"/>
              <a:t> غير صالحة لهذا الغرض حيث انها تكون رديئة التهوية علاوة على انفصالها على </a:t>
            </a:r>
            <a:r>
              <a:rPr lang="en-US" sz="3100" dirty="0" smtClean="0"/>
              <a:t/>
            </a:r>
            <a:br>
              <a:rPr lang="en-US" sz="3100" dirty="0" smtClean="0"/>
            </a:br>
            <a:r>
              <a:rPr lang="ar-IQ" sz="3100" dirty="0" smtClean="0"/>
              <a:t> جوانب الاوعية مما يسهل فقدان ماء الري عن طريق الفراغات التي تحدث في جونب الوعاء وتقطيع </a:t>
            </a:r>
            <a:r>
              <a:rPr lang="ar-IQ" sz="3100" dirty="0" err="1" smtClean="0"/>
              <a:t>الجذورعند</a:t>
            </a:r>
            <a:r>
              <a:rPr lang="ar-IQ" sz="3100" dirty="0" smtClean="0"/>
              <a:t> جفاف التربة و للتغلب على</a:t>
            </a:r>
            <a:r>
              <a:rPr lang="en-US" sz="3100" dirty="0" smtClean="0"/>
              <a:t/>
            </a:r>
            <a:br>
              <a:rPr lang="en-US" sz="3100" dirty="0" smtClean="0"/>
            </a:br>
            <a:r>
              <a:rPr lang="ar-IQ" sz="3100" dirty="0" smtClean="0"/>
              <a:t>هذا </a:t>
            </a:r>
            <a:r>
              <a:rPr lang="ar-IQ" sz="3100" dirty="0" err="1" smtClean="0"/>
              <a:t>المساوىء</a:t>
            </a:r>
            <a:r>
              <a:rPr lang="ar-IQ" sz="3100" dirty="0" smtClean="0"/>
              <a:t> تستعمل الخلطة 1:1 </a:t>
            </a:r>
            <a:r>
              <a:rPr lang="ar-IQ" sz="3100" dirty="0" err="1" smtClean="0"/>
              <a:t>زميج</a:t>
            </a:r>
            <a:r>
              <a:rPr lang="ar-IQ" sz="3100" dirty="0" smtClean="0"/>
              <a:t> : </a:t>
            </a:r>
            <a:r>
              <a:rPr lang="ar-IQ" sz="3100" dirty="0" err="1" smtClean="0"/>
              <a:t>بيتموس</a:t>
            </a:r>
            <a:r>
              <a:rPr lang="ar-IQ" sz="3100" dirty="0" smtClean="0"/>
              <a:t> </a:t>
            </a:r>
            <a:r>
              <a:rPr lang="en-US" dirty="0" smtClean="0"/>
              <a:t/>
            </a:r>
            <a:br>
              <a:rPr lang="en-US" dirty="0" smtClean="0"/>
            </a:br>
            <a:endParaRPr lang="en-US" dirty="0"/>
          </a:p>
        </p:txBody>
      </p:sp>
    </p:spTree>
    <p:extLst>
      <p:ext uri="{BB962C8B-B14F-4D97-AF65-F5344CB8AC3E}">
        <p14:creationId xmlns:p14="http://schemas.microsoft.com/office/powerpoint/2010/main" val="148425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txBody>
          <a:bodyPr>
            <a:noAutofit/>
          </a:bodyPr>
          <a:lstStyle/>
          <a:p>
            <a:pPr algn="r" rtl="1"/>
            <a:r>
              <a:rPr lang="ar-IQ" sz="3200" dirty="0" smtClean="0"/>
              <a:t/>
            </a:r>
            <a:br>
              <a:rPr lang="ar-IQ" sz="3200" dirty="0" smtClean="0"/>
            </a:br>
            <a:r>
              <a:rPr lang="ar-IQ" sz="3200" dirty="0"/>
              <a:t/>
            </a:r>
            <a:br>
              <a:rPr lang="ar-IQ" sz="3200" dirty="0"/>
            </a:br>
            <a:r>
              <a:rPr lang="ar-IQ" sz="3200" dirty="0" smtClean="0">
                <a:solidFill>
                  <a:srgbClr val="FF0000"/>
                </a:solidFill>
              </a:rPr>
              <a:t>الاوعية </a:t>
            </a:r>
            <a:r>
              <a:rPr lang="ar-IQ" sz="3200" dirty="0">
                <a:solidFill>
                  <a:srgbClr val="FF0000"/>
                </a:solidFill>
              </a:rPr>
              <a:t>الخاصة بزراعة النباتات </a:t>
            </a:r>
            <a:r>
              <a:rPr lang="ar-IQ" sz="3200" dirty="0" smtClean="0">
                <a:solidFill>
                  <a:srgbClr val="FF0000"/>
                </a:solidFill>
              </a:rPr>
              <a:t>الصغيرة : </a:t>
            </a:r>
            <a:r>
              <a:rPr lang="en-US" sz="3200" dirty="0"/>
              <a:t/>
            </a:r>
            <a:br>
              <a:rPr lang="en-US" sz="3200" dirty="0"/>
            </a:br>
            <a:r>
              <a:rPr lang="ar-IQ" sz="3200" dirty="0"/>
              <a:t>توجد انواع كثيرة من </a:t>
            </a:r>
            <a:r>
              <a:rPr lang="ar-IQ" sz="3200" dirty="0" smtClean="0"/>
              <a:t>الأواني </a:t>
            </a:r>
            <a:r>
              <a:rPr lang="ar-IQ" sz="3200" dirty="0"/>
              <a:t>الزراعية أهمها :</a:t>
            </a:r>
            <a:r>
              <a:rPr lang="en-US" sz="3200" dirty="0"/>
              <a:t/>
            </a:r>
            <a:br>
              <a:rPr lang="en-US" sz="3200" dirty="0"/>
            </a:br>
            <a:r>
              <a:rPr lang="ar-IQ" sz="3200" dirty="0" smtClean="0"/>
              <a:t>1- صناديق الانبات  </a:t>
            </a:r>
            <a:r>
              <a:rPr lang="en-US" sz="3200" dirty="0"/>
              <a:t/>
            </a:r>
            <a:br>
              <a:rPr lang="en-US" sz="3200" dirty="0"/>
            </a:br>
            <a:r>
              <a:rPr lang="ar-IQ" sz="3200" dirty="0"/>
              <a:t>تستعمل في </a:t>
            </a:r>
            <a:r>
              <a:rPr lang="ar-IQ" sz="3200" dirty="0" smtClean="0"/>
              <a:t>انبات البذور </a:t>
            </a:r>
            <a:r>
              <a:rPr lang="ar-IQ" sz="3200" dirty="0"/>
              <a:t>وزراعة العقل تصنع هذه الصناديق من الخشب او البلاستيك او المعدن تكون ابعادها</a:t>
            </a:r>
            <a:r>
              <a:rPr lang="en-US" sz="3200" dirty="0"/>
              <a:t/>
            </a:r>
            <a:br>
              <a:rPr lang="en-US" sz="3200" dirty="0"/>
            </a:br>
            <a:r>
              <a:rPr lang="ar-IQ" sz="3200" dirty="0"/>
              <a:t>30×50×15 </a:t>
            </a:r>
            <a:r>
              <a:rPr lang="ar-IQ" sz="3200" dirty="0" smtClean="0"/>
              <a:t>أو </a:t>
            </a:r>
            <a:r>
              <a:rPr lang="ar-IQ" sz="3200" dirty="0"/>
              <a:t>50×50×15 </a:t>
            </a:r>
            <a:r>
              <a:rPr lang="en-US" sz="3200" dirty="0"/>
              <a:t/>
            </a:r>
            <a:br>
              <a:rPr lang="en-US" sz="3200" dirty="0"/>
            </a:br>
            <a:r>
              <a:rPr lang="ar-IQ" sz="3200" dirty="0" smtClean="0"/>
              <a:t>2- السنادين </a:t>
            </a:r>
            <a:r>
              <a:rPr lang="ar-IQ" sz="3200" dirty="0"/>
              <a:t>الفخارية </a:t>
            </a:r>
            <a:r>
              <a:rPr lang="en-US" sz="3200" dirty="0"/>
              <a:t/>
            </a:r>
            <a:br>
              <a:rPr lang="en-US" sz="3200" dirty="0"/>
            </a:br>
            <a:r>
              <a:rPr lang="ar-IQ" sz="3200" dirty="0"/>
              <a:t>تكون ذات اقطار واحجام مختلفة وهي مسامية يترشح منها الماء بسرعة وتكون ثقيلة وهي رخيصة الثمن لا انها تتكسر بسرعة </a:t>
            </a:r>
            <a:r>
              <a:rPr lang="ar-IQ" sz="3200" dirty="0" smtClean="0"/>
              <a:t>.</a:t>
            </a:r>
            <a:r>
              <a:rPr lang="en-US" sz="3200" dirty="0"/>
              <a:t/>
            </a:r>
            <a:br>
              <a:rPr lang="en-US" sz="3200" dirty="0"/>
            </a:br>
            <a:r>
              <a:rPr lang="ar-IQ" sz="3200" dirty="0" smtClean="0"/>
              <a:t>3 - سنادين البلاستيك</a:t>
            </a:r>
            <a:r>
              <a:rPr lang="en-US" sz="3200" dirty="0"/>
              <a:t/>
            </a:r>
            <a:br>
              <a:rPr lang="en-US" sz="3200" dirty="0"/>
            </a:br>
            <a:r>
              <a:rPr lang="ar-IQ" sz="3200" dirty="0"/>
              <a:t>تستعمل </a:t>
            </a:r>
            <a:r>
              <a:rPr lang="ar-IQ" sz="3200" dirty="0" err="1"/>
              <a:t>هذة</a:t>
            </a:r>
            <a:r>
              <a:rPr lang="ar-IQ" sz="3200" dirty="0"/>
              <a:t> السنادين بكثرة وتكون ذات اقطار وحجام مختلفة وهي مرتفعة الثمن ولكنها خفيفة الوزن </a:t>
            </a:r>
            <a:r>
              <a:rPr lang="ar-IQ" sz="3200" dirty="0" smtClean="0"/>
              <a:t>وغير مسامية . </a:t>
            </a:r>
            <a:r>
              <a:rPr lang="en-US" sz="3200" dirty="0"/>
              <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157375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06690"/>
          </a:xfrm>
        </p:spPr>
        <p:txBody>
          <a:bodyPr>
            <a:noAutofit/>
          </a:bodyPr>
          <a:lstStyle/>
          <a:p>
            <a:pPr algn="r" rtl="1"/>
            <a:r>
              <a:rPr lang="ar-IQ" sz="2800" dirty="0" smtClean="0"/>
              <a:t/>
            </a:r>
            <a:br>
              <a:rPr lang="ar-IQ" sz="2800" dirty="0" smtClean="0"/>
            </a:br>
            <a:r>
              <a:rPr lang="ar-IQ" sz="2800" dirty="0" smtClean="0"/>
              <a:t>4 -  الاواني المصنوعة من الياف البيت </a:t>
            </a:r>
            <a:r>
              <a:rPr lang="en-US" sz="2800" dirty="0" smtClean="0"/>
              <a:t>peat</a:t>
            </a:r>
            <a:r>
              <a:rPr lang="ar-IQ" sz="2800" dirty="0" smtClean="0"/>
              <a:t> </a:t>
            </a:r>
            <a:r>
              <a:rPr lang="en-US" sz="2800" dirty="0" smtClean="0"/>
              <a:t/>
            </a:r>
            <a:br>
              <a:rPr lang="en-US" sz="2800" dirty="0" smtClean="0"/>
            </a:br>
            <a:r>
              <a:rPr lang="ar-IQ" sz="2800" dirty="0" smtClean="0"/>
              <a:t>صغيرة الحجم تزرع فيها بعض انواع بذور النباتات ثم تنقل للحقل او الاماكن المتخصصة لزراعتها من ثم تتحلل </a:t>
            </a:r>
            <a:r>
              <a:rPr lang="ar-IQ" sz="2800" dirty="0" err="1" smtClean="0"/>
              <a:t>هذة</a:t>
            </a:r>
            <a:r>
              <a:rPr lang="ar-IQ" sz="2800" dirty="0" smtClean="0"/>
              <a:t> الالياف وتكون مصدر لتسميد النباتات المزروعة فيها .</a:t>
            </a:r>
            <a:r>
              <a:rPr lang="en-US" sz="2800" dirty="0" smtClean="0"/>
              <a:t/>
            </a:r>
            <a:br>
              <a:rPr lang="en-US" sz="2800" dirty="0" smtClean="0"/>
            </a:br>
            <a:r>
              <a:rPr lang="ar-IQ" sz="2800" dirty="0" smtClean="0"/>
              <a:t> 5 - </a:t>
            </a:r>
            <a:r>
              <a:rPr lang="ar-IQ" sz="2800" dirty="0" err="1" smtClean="0"/>
              <a:t>الاوني</a:t>
            </a:r>
            <a:r>
              <a:rPr lang="ar-IQ" sz="2800" dirty="0" smtClean="0"/>
              <a:t> معدنية </a:t>
            </a:r>
            <a:r>
              <a:rPr lang="en-US" sz="2800" dirty="0" smtClean="0"/>
              <a:t/>
            </a:r>
            <a:br>
              <a:rPr lang="en-US" sz="2800" dirty="0" smtClean="0"/>
            </a:br>
            <a:r>
              <a:rPr lang="ar-IQ" sz="2800" dirty="0" smtClean="0"/>
              <a:t>تستعمل في بعض الدول بكثرة وتستعمل لزراعة بعض نباتات الزينة وكذلك لتربية اصول الفاكهة . </a:t>
            </a:r>
            <a:r>
              <a:rPr lang="en-US" sz="2800" dirty="0" smtClean="0"/>
              <a:t/>
            </a:r>
            <a:br>
              <a:rPr lang="en-US" sz="2800" dirty="0" smtClean="0"/>
            </a:br>
            <a:r>
              <a:rPr lang="ar-IQ" sz="2800" dirty="0" smtClean="0"/>
              <a:t>6 - الأكياس البلاستيكية </a:t>
            </a:r>
            <a:r>
              <a:rPr lang="en-US" sz="2800" dirty="0" smtClean="0"/>
              <a:t/>
            </a:r>
            <a:br>
              <a:rPr lang="en-US" sz="2800" dirty="0" smtClean="0"/>
            </a:br>
            <a:r>
              <a:rPr lang="ar-IQ" sz="2800" dirty="0" smtClean="0"/>
              <a:t>تكون هذه الأكياس مختلفة الحجم حاوية على ثقوب في اسفلها لتصريف الماء الزائد حيث </a:t>
            </a:r>
            <a:r>
              <a:rPr lang="ar-IQ" sz="2800" dirty="0" err="1" smtClean="0"/>
              <a:t>تملاء</a:t>
            </a:r>
            <a:r>
              <a:rPr lang="ar-IQ" sz="2800" dirty="0" smtClean="0"/>
              <a:t> </a:t>
            </a:r>
            <a:r>
              <a:rPr lang="ar-IQ" sz="2800" dirty="0" err="1" smtClean="0"/>
              <a:t>باوساط</a:t>
            </a:r>
            <a:r>
              <a:rPr lang="ar-IQ" sz="2800" dirty="0" smtClean="0"/>
              <a:t> مختلفة تستعمل في اكثار العقل ومن ثم توضع داخل البيوت الزجاجية او داخل الظلل الخشبية الى حين تكوين </a:t>
            </a:r>
            <a:r>
              <a:rPr lang="ar-IQ" sz="2800" dirty="0" err="1" smtClean="0"/>
              <a:t>الجذورعليها</a:t>
            </a:r>
            <a:r>
              <a:rPr lang="ar-IQ" sz="2800" dirty="0" smtClean="0"/>
              <a:t> ثم تنقل الى المحل الدائم لزراعتها </a:t>
            </a:r>
            <a:r>
              <a:rPr lang="en-US" sz="2800" dirty="0" smtClean="0"/>
              <a:t/>
            </a:r>
            <a:br>
              <a:rPr lang="en-US" sz="2800" dirty="0" smtClean="0"/>
            </a:br>
            <a:endParaRPr lang="en-US" sz="2800" dirty="0"/>
          </a:p>
        </p:txBody>
      </p:sp>
    </p:spTree>
    <p:extLst>
      <p:ext uri="{BB962C8B-B14F-4D97-AF65-F5344CB8AC3E}">
        <p14:creationId xmlns:p14="http://schemas.microsoft.com/office/powerpoint/2010/main" val="72991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624736"/>
          </a:xfrm>
        </p:spPr>
        <p:txBody>
          <a:bodyPr>
            <a:noAutofit/>
          </a:bodyPr>
          <a:lstStyle/>
          <a:p>
            <a:pPr algn="r" rtl="1"/>
            <a:r>
              <a:rPr lang="ar-IQ" sz="3600" dirty="0">
                <a:solidFill>
                  <a:srgbClr val="FF0000"/>
                </a:solidFill>
              </a:rPr>
              <a:t>طرق </a:t>
            </a:r>
            <a:r>
              <a:rPr lang="ar-IQ" sz="3600" dirty="0" smtClean="0">
                <a:solidFill>
                  <a:srgbClr val="FF0000"/>
                </a:solidFill>
              </a:rPr>
              <a:t>التكاثر: </a:t>
            </a:r>
            <a:r>
              <a:rPr lang="en-US" sz="2800" dirty="0"/>
              <a:t/>
            </a:r>
            <a:br>
              <a:rPr lang="en-US" sz="2800" dirty="0"/>
            </a:br>
            <a:r>
              <a:rPr lang="ar-IQ" sz="2800" dirty="0"/>
              <a:t>تكاثر النباتات بشكل عام بطريقتين رئيسيين </a:t>
            </a:r>
            <a:r>
              <a:rPr lang="ar-IQ" sz="2800" dirty="0" smtClean="0"/>
              <a:t>وهما :</a:t>
            </a:r>
            <a:r>
              <a:rPr lang="en-US" sz="2800" dirty="0"/>
              <a:t/>
            </a:r>
            <a:br>
              <a:rPr lang="en-US" sz="2800" dirty="0"/>
            </a:br>
            <a:r>
              <a:rPr lang="ar-IQ" sz="2800" dirty="0"/>
              <a:t>1-التكاثر الجنسي: وتتم بواسطة البذور </a:t>
            </a:r>
            <a:r>
              <a:rPr lang="en-US" sz="2800" dirty="0"/>
              <a:t/>
            </a:r>
            <a:br>
              <a:rPr lang="en-US" sz="2800" dirty="0"/>
            </a:br>
            <a:r>
              <a:rPr lang="ar-IQ" sz="2800" dirty="0"/>
              <a:t>2-التكاثر </a:t>
            </a:r>
            <a:r>
              <a:rPr lang="ar-IQ" sz="2800" dirty="0" err="1"/>
              <a:t>اللاجنسي</a:t>
            </a:r>
            <a:r>
              <a:rPr lang="ar-IQ" sz="2800" dirty="0"/>
              <a:t> او الخضري : ويستخدم فيها اي جزء النبات عدا البذور </a:t>
            </a:r>
            <a:r>
              <a:rPr lang="en-US" sz="2800" dirty="0"/>
              <a:t/>
            </a:r>
            <a:br>
              <a:rPr lang="en-US" sz="2800" dirty="0"/>
            </a:br>
            <a:r>
              <a:rPr lang="ar-IQ" sz="2800" dirty="0"/>
              <a:t>صفات البذور الجيدة </a:t>
            </a:r>
            <a:r>
              <a:rPr lang="en-US" sz="2800" dirty="0"/>
              <a:t/>
            </a:r>
            <a:br>
              <a:rPr lang="en-US" sz="2800" dirty="0"/>
            </a:br>
            <a:r>
              <a:rPr lang="ar-IQ" sz="2800" dirty="0"/>
              <a:t>1-ان تكون خالية من الامراض والحشرات </a:t>
            </a:r>
            <a:r>
              <a:rPr lang="ar-IQ" sz="2800" dirty="0" smtClean="0"/>
              <a:t>.</a:t>
            </a:r>
            <a:r>
              <a:rPr lang="en-US" sz="2800" dirty="0"/>
              <a:t/>
            </a:r>
            <a:br>
              <a:rPr lang="en-US" sz="2800" dirty="0"/>
            </a:br>
            <a:r>
              <a:rPr lang="ar-IQ" sz="2800" dirty="0"/>
              <a:t>2- ان تكون كبيرة الحجم وخالية من البذور </a:t>
            </a:r>
            <a:r>
              <a:rPr lang="ar-IQ" sz="2800" dirty="0" smtClean="0"/>
              <a:t>الادغال </a:t>
            </a:r>
            <a:r>
              <a:rPr lang="ar-IQ" sz="2800" dirty="0"/>
              <a:t>وبذور </a:t>
            </a:r>
            <a:r>
              <a:rPr lang="ar-IQ" sz="2800" dirty="0" smtClean="0"/>
              <a:t>المحاصيل </a:t>
            </a:r>
            <a:r>
              <a:rPr lang="ar-IQ" sz="2800" dirty="0"/>
              <a:t>الاخرى </a:t>
            </a:r>
            <a:r>
              <a:rPr lang="ar-IQ" sz="2800" dirty="0" smtClean="0"/>
              <a:t>.</a:t>
            </a:r>
            <a:r>
              <a:rPr lang="en-US" sz="2800" dirty="0"/>
              <a:t/>
            </a:r>
            <a:br>
              <a:rPr lang="en-US" sz="2800" dirty="0"/>
            </a:br>
            <a:r>
              <a:rPr lang="ar-IQ" sz="2800" dirty="0"/>
              <a:t>3- ذات نسبة انبات عالية </a:t>
            </a:r>
            <a:r>
              <a:rPr lang="ar-IQ" sz="2800" dirty="0" smtClean="0"/>
              <a:t>.</a:t>
            </a:r>
            <a:r>
              <a:rPr lang="en-US" sz="2800" dirty="0"/>
              <a:t/>
            </a:r>
            <a:br>
              <a:rPr lang="en-US" sz="2800" dirty="0"/>
            </a:br>
            <a:r>
              <a:rPr lang="ar-IQ" sz="2800" dirty="0"/>
              <a:t>4- خالية من المواد الغربية والشوائب </a:t>
            </a:r>
            <a:r>
              <a:rPr lang="ar-IQ" sz="2800" dirty="0" smtClean="0"/>
              <a:t>.</a:t>
            </a:r>
            <a:r>
              <a:rPr lang="en-US" sz="2800" dirty="0"/>
              <a:t/>
            </a:r>
            <a:br>
              <a:rPr lang="en-US" sz="2800" dirty="0"/>
            </a:br>
            <a:r>
              <a:rPr lang="ar-IQ" sz="2800" dirty="0"/>
              <a:t>5- حصول عليها من مصادر موثوق بها </a:t>
            </a:r>
            <a:r>
              <a:rPr lang="ar-IQ" sz="2800" dirty="0" smtClean="0"/>
              <a:t>ومصدقة .</a:t>
            </a:r>
            <a:r>
              <a:rPr lang="en-US" sz="2800" dirty="0"/>
              <a:t/>
            </a:r>
            <a:br>
              <a:rPr lang="en-US" sz="2800" dirty="0"/>
            </a:br>
            <a:r>
              <a:rPr lang="ar-IQ" sz="2800" dirty="0" err="1"/>
              <a:t>بالاضافة</a:t>
            </a:r>
            <a:r>
              <a:rPr lang="ar-IQ" sz="2800" dirty="0"/>
              <a:t> الى الخواص السابقة فانة ينصح بان لا تكون </a:t>
            </a:r>
            <a:r>
              <a:rPr lang="ar-IQ" sz="2800" dirty="0" err="1"/>
              <a:t>البذورماخوذة</a:t>
            </a:r>
            <a:r>
              <a:rPr lang="ar-IQ" sz="2800" dirty="0"/>
              <a:t> من اشجار مرشوشة بمواد المبيدات او الهرمونات ذات التركيزات العالية حيث انها تضر </a:t>
            </a:r>
            <a:r>
              <a:rPr lang="ar-IQ" sz="2800" dirty="0" smtClean="0"/>
              <a:t>بالبذور </a:t>
            </a:r>
            <a:r>
              <a:rPr lang="ar-IQ" sz="2800" dirty="0"/>
              <a:t>وتوثر على حيويتها ونسبة </a:t>
            </a:r>
            <a:r>
              <a:rPr lang="ar-IQ" sz="2800" dirty="0" smtClean="0"/>
              <a:t>انباتها .</a:t>
            </a:r>
            <a:endParaRPr lang="en-US" sz="2800" dirty="0"/>
          </a:p>
        </p:txBody>
      </p:sp>
    </p:spTree>
    <p:extLst>
      <p:ext uri="{BB962C8B-B14F-4D97-AF65-F5344CB8AC3E}">
        <p14:creationId xmlns:p14="http://schemas.microsoft.com/office/powerpoint/2010/main" val="92083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435280" cy="6466730"/>
          </a:xfrm>
        </p:spPr>
        <p:txBody>
          <a:bodyPr>
            <a:noAutofit/>
          </a:bodyPr>
          <a:lstStyle/>
          <a:p>
            <a:pPr algn="r" rtl="1"/>
            <a:r>
              <a:rPr lang="ar-IQ" sz="3600" dirty="0">
                <a:solidFill>
                  <a:srgbClr val="FF0000"/>
                </a:solidFill>
              </a:rPr>
              <a:t>طرق استخراج </a:t>
            </a:r>
            <a:r>
              <a:rPr lang="ar-IQ" sz="3600" dirty="0" smtClean="0">
                <a:solidFill>
                  <a:srgbClr val="FF0000"/>
                </a:solidFill>
              </a:rPr>
              <a:t>البذور:</a:t>
            </a:r>
            <a:r>
              <a:rPr lang="en-US" sz="3200" dirty="0"/>
              <a:t/>
            </a:r>
            <a:br>
              <a:rPr lang="en-US" sz="3200" dirty="0"/>
            </a:br>
            <a:r>
              <a:rPr lang="ar-IQ" sz="3200" dirty="0"/>
              <a:t>تجمع البذور عند اكتمل </a:t>
            </a:r>
            <a:r>
              <a:rPr lang="ar-IQ" sz="3200" dirty="0" smtClean="0"/>
              <a:t>نموها </a:t>
            </a:r>
            <a:r>
              <a:rPr lang="ar-IQ" sz="3200" dirty="0"/>
              <a:t>ونضجها ويجب ان يقوم افراد متخصصون بعملية جمع البذور </a:t>
            </a:r>
            <a:r>
              <a:rPr lang="ar-IQ" sz="3200" dirty="0" smtClean="0"/>
              <a:t>لأغراض </a:t>
            </a:r>
            <a:r>
              <a:rPr lang="ar-IQ" sz="3200" dirty="0"/>
              <a:t>التكاثر </a:t>
            </a:r>
            <a:r>
              <a:rPr lang="ar-IQ" sz="3200" dirty="0" smtClean="0"/>
              <a:t>وهؤلاء </a:t>
            </a:r>
            <a:r>
              <a:rPr lang="ar-IQ" sz="3200" dirty="0"/>
              <a:t>الافراد يمكنهم تمييز النوع المعين من النبات الذي ستجمع بذوره </a:t>
            </a:r>
            <a:r>
              <a:rPr lang="ar-IQ" sz="3200" dirty="0" err="1"/>
              <a:t>والوقات</a:t>
            </a:r>
            <a:r>
              <a:rPr lang="ar-IQ" sz="3200" dirty="0"/>
              <a:t> المناسب لجمع </a:t>
            </a:r>
            <a:r>
              <a:rPr lang="ar-IQ" sz="3200" dirty="0" smtClean="0"/>
              <a:t>البذور, </a:t>
            </a:r>
            <a:r>
              <a:rPr lang="ar-IQ" sz="3200" dirty="0"/>
              <a:t>تجميع </a:t>
            </a:r>
            <a:r>
              <a:rPr lang="ar-IQ" sz="3200" dirty="0" smtClean="0"/>
              <a:t>الثمار </a:t>
            </a:r>
            <a:r>
              <a:rPr lang="ar-IQ" sz="3200" dirty="0"/>
              <a:t>بعد اكتمال نضجها وتستخرج منها البذور بعد اكل اللب وتقطع الثمار وتعصر على مناخل كما في حالة الحمضيات بعد استخراج البذور تغسل </a:t>
            </a:r>
            <a:r>
              <a:rPr lang="ar-IQ" sz="3200" dirty="0" smtClean="0"/>
              <a:t>جيدا« وتزال </a:t>
            </a:r>
            <a:r>
              <a:rPr lang="ar-IQ" sz="3200" dirty="0"/>
              <a:t>البذور غير جيدة عن طريق غمرها بالماء فتطفو البذور الرديئة اما البذور </a:t>
            </a:r>
            <a:r>
              <a:rPr lang="ar-IQ" sz="3200" dirty="0" smtClean="0"/>
              <a:t>الجيدة تغطس فستتخرج و تنشر </a:t>
            </a:r>
            <a:r>
              <a:rPr lang="ar-IQ" sz="3200" dirty="0"/>
              <a:t>في الظل بشكل طبقات خفيفة حتى تجف ثم تخزن لحين موعد </a:t>
            </a:r>
            <a:r>
              <a:rPr lang="ar-IQ" sz="3200" dirty="0" smtClean="0"/>
              <a:t>زراعتها . </a:t>
            </a:r>
            <a:r>
              <a:rPr lang="ar-IQ" sz="3200" dirty="0"/>
              <a:t>تجفف البذور بالظل لان الشمس تفقد البذور حيويتها ويمكن الحصول على البذور للتكاثر من الشركات والهيئات الخاصة </a:t>
            </a:r>
            <a:r>
              <a:rPr lang="ar-IQ" sz="3200" dirty="0" err="1"/>
              <a:t>وكذالك</a:t>
            </a:r>
            <a:r>
              <a:rPr lang="ar-IQ" sz="3200" dirty="0"/>
              <a:t> التجار موزعي البذور </a:t>
            </a:r>
            <a:r>
              <a:rPr lang="ar-IQ" sz="3200" dirty="0" smtClean="0"/>
              <a:t>الموثوق بهم .</a:t>
            </a:r>
            <a:endParaRPr lang="en-US" sz="3200" dirty="0"/>
          </a:p>
        </p:txBody>
      </p:sp>
    </p:spTree>
    <p:extLst>
      <p:ext uri="{BB962C8B-B14F-4D97-AF65-F5344CB8AC3E}">
        <p14:creationId xmlns:p14="http://schemas.microsoft.com/office/powerpoint/2010/main" val="287569090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48</Words>
  <Application>Microsoft Office PowerPoint</Application>
  <PresentationFormat>عرض على الشاشة (3:4)‏</PresentationFormat>
  <Paragraphs>18</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الدرس العملي الثالث  د. عبدالكاظم ناصر صالح</vt:lpstr>
      <vt:lpstr>الأوساط المستعملة في نمو و تكاثر النباتات :  توجد أوساط مختلفة تستعمل في نمو واكثار النباتات النامية في المشاتل وخاصة النباتات التي تربى في الاوعية و يجب ان تتوفر الموصفات الخاصة بالأوساط المستعملة لأغراض التربية والاكثار منها : 1-ان تكون متماسكة بحيث لا تسمح للبادرات والعقل بالاهتزاز بفعل بعض الموثرات المكانيكية  2-ان تكون مسامية جيدة الصرف والتهويه  3-ان تكون خالية من بذور والاعشاب (الأدغال) والديدان الثعبانية والأمراض الفطرية 4- ان تكون ذات pH  مناسب لنمو النباتات ونجاح العقل </vt:lpstr>
      <vt:lpstr> اهم الوساط المستعملة : 1- التربة :ان أنسب الترب الصالحة لهذ الغرض هي الترب المزيجية المتوسطة الى المزيجية الثقيلة وتحتوي الترب المثالية على 75% رمل و14% الغرين و11% طين . 2- الرمل ( المزيج) : يستخرج من ضفاف الانهار . 3-PeatMoss  : تكون من بقايا نباتات المائية . 4- الفيرميكيوليت : يتركب من السليكات المغنيسيوم والامونيوم والحديد اللامائية " خفيف الوزن لا يذوب بالماء .عند تسخين هذه المادة تتحول الى حبيبات مسامية اسفنجية القوام .  5- البيريلايت : مادة بيضاء مائية الى رمادي وهي من اصل بركاني خفيف الوزن ويمتص كميات كبيرة من الماء ولا يحتوي على العناصر المعدنية عند تسخين هذه الماد تتحول الى حبيبات مسامية اسفنجية القوام </vt:lpstr>
      <vt:lpstr>بعض الأوساط المستخدمة للزراعة </vt:lpstr>
      <vt:lpstr> 6 - لاوراق المتحللة : تستعمل اوراق العديد من الاشجار في تحضير هذا الوسط حيث تخلط مع طبقات رقيقة من التربة ويضاف لها بعض لاسمدة النتروجينية على شكل سلفات المونيوم " ترطب لاوراق بالماء جيدا" وتغطى بقماش سميك حتى لا تفقد بعض العناصر نتيجة التحلل وخاصة النتروجين تستغرق عمليه تحضير هذا الوسط من 12- 18 شهر ثم يستعمل بعد تعقيمة للتخلص من الديدان الثعبانية وبذور الحشائش ولادغال . تزرع بذور بادرات النباتات الصغيرة والعقل في اواني خاصة مملوءة بمخاليط من لاوساط (المذكورة ) مختلفة في خواصها . أن الترب الثقيله غير صالحة لهذا الغرض حيث انها تكون رديئة التهوية علاوة على انفصالها على   جوانب الاوعية مما يسهل فقدان ماء الري عن طريق الفراغات التي تحدث في جونب الوعاء وتقطيع الجذورعند جفاف التربة و للتغلب على هذا المساوىء تستعمل الخلطة 1:1 زميج : بيتموس  </vt:lpstr>
      <vt:lpstr>  الاوعية الخاصة بزراعة النباتات الصغيرة :  توجد انواع كثيرة من الأواني الزراعية أهمها : 1- صناديق الانبات   تستعمل في انبات البذور وزراعة العقل تصنع هذه الصناديق من الخشب او البلاستيك او المعدن تكون ابعادها 30×50×15 أو 50×50×15  2- السنادين الفخارية  تكون ذات اقطار واحجام مختلفة وهي مسامية يترشح منها الماء بسرعة وتكون ثقيلة وهي رخيصة الثمن لا انها تتكسر بسرعة . 3 - سنادين البلاستيك تستعمل هذة السنادين بكثرة وتكون ذات اقطار وحجام مختلفة وهي مرتفعة الثمن ولكنها خفيفة الوزن وغير مسامية .   </vt:lpstr>
      <vt:lpstr> 4 -  الاواني المصنوعة من الياف البيت peat  صغيرة الحجم تزرع فيها بعض انواع بذور النباتات ثم تنقل للحقل او الاماكن المتخصصة لزراعتها من ثم تتحلل هذة الالياف وتكون مصدر لتسميد النباتات المزروعة فيها .  5 - الاوني معدنية  تستعمل في بعض الدول بكثرة وتستعمل لزراعة بعض نباتات الزينة وكذلك لتربية اصول الفاكهة .  6 - الأكياس البلاستيكية  تكون هذه الأكياس مختلفة الحجم حاوية على ثقوب في اسفلها لتصريف الماء الزائد حيث تملاء باوساط مختلفة تستعمل في اكثار العقل ومن ثم توضع داخل البيوت الزجاجية او داخل الظلل الخشبية الى حين تكوين الجذورعليها ثم تنقل الى المحل الدائم لزراعتها  </vt:lpstr>
      <vt:lpstr>طرق التكاثر:  تكاثر النباتات بشكل عام بطريقتين رئيسيين وهما : 1-التكاثر الجنسي: وتتم بواسطة البذور  2-التكاثر اللاجنسي او الخضري : ويستخدم فيها اي جزء النبات عدا البذور  صفات البذور الجيدة  1-ان تكون خالية من الامراض والحشرات . 2- ان تكون كبيرة الحجم وخالية من البذور الادغال وبذور المحاصيل الاخرى . 3- ذات نسبة انبات عالية . 4- خالية من المواد الغربية والشوائب . 5- حصول عليها من مصادر موثوق بها ومصدقة . بالاضافة الى الخواص السابقة فانة ينصح بان لا تكون البذورماخوذة من اشجار مرشوشة بمواد المبيدات او الهرمونات ذات التركيزات العالية حيث انها تضر بالبذور وتوثر على حيويتها ونسبة انباتها .</vt:lpstr>
      <vt:lpstr>طرق استخراج البذور: تجمع البذور عند اكتمل نموها ونضجها ويجب ان يقوم افراد متخصصون بعملية جمع البذور لأغراض التكاثر وهؤلاء الافراد يمكنهم تمييز النوع المعين من النبات الذي ستجمع بذوره والوقات المناسب لجمع البذور, تجميع الثمار بعد اكتمال نضجها وتستخرج منها البذور بعد اكل اللب وتقطع الثمار وتعصر على مناخل كما في حالة الحمضيات بعد استخراج البذور تغسل جيدا« وتزال البذور غير جيدة عن طريق غمرها بالماء فتطفو البذور الرديئة اما البذور الجيدة تغطس فستتخرج و تنشر في الظل بشكل طبقات خفيفة حتى تجف ثم تخزن لحين موعد زراعتها . تجفف البذور بالظل لان الشمس تفقد البذور حيويتها ويمكن الحصول على البذور للتكاثر من الشركات والهيئات الخاصة وكذالك التجار موزعي البذور الموثوق بهم .</vt:lpstr>
      <vt:lpstr>اختبار حيوية البذور:  يتم بعدة طرق: اولا : قياس سرعة ونسبة انبات البذور  تعرف نسبة الانبات (%) :بعدد البذور النامية التي تعطي بادرات ذات نمو طبيعي . ويمكن حساب نسبة الأنبات وذلك باحتساب عدد  البذور النامية والتي اعطت بادرات مقسوما" على عدد البذور الكلي مضروبا" في 100 نسبة الانبات % = عدد البادرات / عدد البذور الكلي × 100</vt:lpstr>
      <vt:lpstr> أما سرعة الانبات : فتقدر باحتساب عدد البذور النامية في كل يوم وضربها في اليوم التي ظهرت فيه ( اليوم الأول, اليوم الثاني , اليوم الثالث , .....الخ ) من ابتداء الأنبات الى ان ينتهي الأنبات (بعد 2-3 يوم من آخر يوم من الانبات) فمثلا" تم زراعة 100بذرة من بذور الفجل وكان عدد البذور التي نبت في اليوم الاول من الانبات 25 بذرة وعدد البذور التي نبتت في اليوم الثاني من الانبات 45 بذرة وعدد البذور التي نبتت في اليوم الثالث من الانبات 15 بذرة وعدد البذور التي نبت في اليوم الربع من لانبات 5 بذور ولم يحدث بعد ذلك اي نبات. أحسب نسبة وسرعة الأنبات؟ نسبة الأنبات = 100×(5+15+45+25)/100  نسبة الانبات %=90% سرعة الأنبات = (4×5+3×15+2×45+1×25)/90  سرعة الانبات= 180/90 2=يوم  </vt:lpstr>
      <vt:lpstr>  ثانيا" : اختبار الاجنة المفصولة  تفصل الاجنة عن الغلاف وينبت الجنين وحدة فالجنين الحي ينبت والجنين الميت لا ينبت ويجب بذل العناية الكافية عند فصل الاجنة لمنع حدوث اي ضررللجنين ولتسهيل فصل الاجنة من البذور تنقع البذور في ماء لمدة 1-4 يوم مع تغيير الماء مرة او مرتين يوميا"· ثالثا": اختبار التترازوليم  تعامل البذور بمادة ) 2,3,5TTC )2,3,5Triphnyl Trtrazolium Chlorid فالانسجة الحية تتلون باللون لاحمر والانسجة غير حية لا تتلون حيث تمتص هذة المادة داخل الخلايا بفعل الانزيمات الى مركب احمر اللون غير قابل للذوبان يعرف باسم   Formazan  . </vt:lpstr>
      <vt:lpstr>شكر”ا لحسن اصغائكم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العملي الثالث</dc:title>
  <dc:creator>DR.Ahmed Saker 2o1O</dc:creator>
  <cp:lastModifiedBy>DR.Ahmed Saker 2o1O</cp:lastModifiedBy>
  <cp:revision>21</cp:revision>
  <dcterms:created xsi:type="dcterms:W3CDTF">2021-05-24T07:46:53Z</dcterms:created>
  <dcterms:modified xsi:type="dcterms:W3CDTF">2022-05-06T15:06:02Z</dcterms:modified>
</cp:coreProperties>
</file>